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4" r:id="rId2"/>
    <p:sldId id="799" r:id="rId3"/>
    <p:sldId id="558" r:id="rId4"/>
    <p:sldId id="780" r:id="rId5"/>
    <p:sldId id="727" r:id="rId6"/>
    <p:sldId id="793" r:id="rId7"/>
    <p:sldId id="794" r:id="rId8"/>
    <p:sldId id="796" r:id="rId9"/>
    <p:sldId id="797" r:id="rId10"/>
    <p:sldId id="866" r:id="rId11"/>
    <p:sldId id="867" r:id="rId12"/>
    <p:sldId id="868" r:id="rId13"/>
    <p:sldId id="816" r:id="rId14"/>
    <p:sldId id="817" r:id="rId15"/>
    <p:sldId id="818" r:id="rId16"/>
    <p:sldId id="819" r:id="rId17"/>
    <p:sldId id="820" r:id="rId18"/>
    <p:sldId id="821" r:id="rId19"/>
    <p:sldId id="822" r:id="rId20"/>
    <p:sldId id="823" r:id="rId21"/>
    <p:sldId id="824" r:id="rId22"/>
    <p:sldId id="825" r:id="rId23"/>
    <p:sldId id="878" r:id="rId24"/>
    <p:sldId id="870" r:id="rId25"/>
    <p:sldId id="872" r:id="rId26"/>
    <p:sldId id="875" r:id="rId27"/>
    <p:sldId id="876" r:id="rId28"/>
    <p:sldId id="836" r:id="rId29"/>
    <p:sldId id="838" r:id="rId30"/>
    <p:sldId id="839" r:id="rId31"/>
    <p:sldId id="840" r:id="rId32"/>
    <p:sldId id="841" r:id="rId33"/>
    <p:sldId id="865" r:id="rId34"/>
    <p:sldId id="844" r:id="rId35"/>
    <p:sldId id="845" r:id="rId36"/>
    <p:sldId id="846" r:id="rId37"/>
    <p:sldId id="847" r:id="rId38"/>
    <p:sldId id="848" r:id="rId39"/>
    <p:sldId id="786" r:id="rId40"/>
    <p:sldId id="737" r:id="rId41"/>
  </p:sldIdLst>
  <p:sldSz cx="9144000" cy="6858000" type="screen4x3"/>
  <p:notesSz cx="6645275" cy="97758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guide id="3" pos="68" userDrawn="1">
          <p15:clr>
            <a:srgbClr val="A4A3A4"/>
          </p15:clr>
        </p15:guide>
        <p15:guide id="4" pos="57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005A8B"/>
    <a:srgbClr val="FFC5C5"/>
    <a:srgbClr val="A1D17D"/>
    <a:srgbClr val="7ECB49"/>
    <a:srgbClr val="80C153"/>
    <a:srgbClr val="91D35F"/>
    <a:srgbClr val="97B75D"/>
    <a:srgbClr val="74C270"/>
    <a:srgbClr val="81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32" autoAdjust="0"/>
    <p:restoredTop sz="94434" autoAdjust="0"/>
  </p:normalViewPr>
  <p:slideViewPr>
    <p:cSldViewPr snapToGrid="0">
      <p:cViewPr varScale="1">
        <p:scale>
          <a:sx n="116" d="100"/>
          <a:sy n="116" d="100"/>
        </p:scale>
        <p:origin x="1086" y="90"/>
      </p:cViewPr>
      <p:guideLst>
        <p:guide orient="horz" pos="2205"/>
        <p:guide pos="2880"/>
        <p:guide pos="68"/>
        <p:guide pos="5715"/>
      </p:guideLst>
    </p:cSldViewPr>
  </p:slideViewPr>
  <p:notesTextViewPr>
    <p:cViewPr>
      <p:scale>
        <a:sx n="150" d="100"/>
        <a:sy n="150" d="100"/>
      </p:scale>
      <p:origin x="0" y="0"/>
    </p:cViewPr>
  </p:notesTextViewPr>
  <p:sorterViewPr>
    <p:cViewPr>
      <p:scale>
        <a:sx n="110" d="100"/>
        <a:sy n="110" d="100"/>
      </p:scale>
      <p:origin x="0" y="-8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556B9-C954-4703-86EA-AA6005CD2A37}" type="doc">
      <dgm:prSet loTypeId="urn:microsoft.com/office/officeart/2005/8/layout/chevron1" loCatId="process" qsTypeId="urn:microsoft.com/office/officeart/2005/8/quickstyle/simple3" qsCatId="simple" csTypeId="urn:microsoft.com/office/officeart/2005/8/colors/accent3_1" csCatId="accent3" phldr="1"/>
      <dgm:spPr/>
    </dgm:pt>
    <dgm:pt modelId="{30BCB4D4-60C3-4154-83D0-774EAA6E26F1}">
      <dgm:prSet phldrT="[Texte]" custT="1"/>
      <dgm:spPr/>
      <dgm:t>
        <a:bodyPr/>
        <a:lstStyle/>
        <a:p>
          <a:r>
            <a:rPr lang="uk-UA" sz="1600" b="1" dirty="0" smtClean="0">
              <a:effectLst/>
              <a:latin typeface="+mn-lt"/>
            </a:rPr>
            <a:t>Вибрати</a:t>
          </a:r>
          <a:endParaRPr lang="fr-FR" sz="1600" b="1" dirty="0">
            <a:effectLst/>
            <a:latin typeface="+mn-lt"/>
          </a:endParaRPr>
        </a:p>
      </dgm:t>
    </dgm:pt>
    <dgm:pt modelId="{AE9061EF-D5B4-4AF5-AA84-F3DC27A241B1}" type="parTrans" cxnId="{BEEACBA7-E5D6-4A91-8BF1-D37B8D2E7205}">
      <dgm:prSet/>
      <dgm:spPr/>
      <dgm:t>
        <a:bodyPr/>
        <a:lstStyle/>
        <a:p>
          <a:endParaRPr lang="fr-FR"/>
        </a:p>
      </dgm:t>
    </dgm:pt>
    <dgm:pt modelId="{CF02A0F4-2028-4771-95BE-0707808DD4C4}" type="sibTrans" cxnId="{BEEACBA7-E5D6-4A91-8BF1-D37B8D2E7205}">
      <dgm:prSet/>
      <dgm:spPr/>
      <dgm:t>
        <a:bodyPr/>
        <a:lstStyle/>
        <a:p>
          <a:endParaRPr lang="fr-FR"/>
        </a:p>
      </dgm:t>
    </dgm:pt>
    <dgm:pt modelId="{C6AD5622-88B9-4215-BF24-932BB0368101}">
      <dgm:prSet phldrT="[Texte]" custT="1"/>
      <dgm:spPr/>
      <dgm:t>
        <a:bodyPr/>
        <a:lstStyle/>
        <a:p>
          <a:r>
            <a:rPr lang="uk-UA" sz="1600" b="1" dirty="0" smtClean="0">
              <a:effectLst/>
              <a:latin typeface="+mn-lt"/>
            </a:rPr>
            <a:t>Огляд</a:t>
          </a:r>
          <a:endParaRPr lang="fr-FR" sz="1600" b="1" dirty="0">
            <a:effectLst/>
            <a:latin typeface="+mn-lt"/>
          </a:endParaRPr>
        </a:p>
      </dgm:t>
    </dgm:pt>
    <dgm:pt modelId="{61C9AF94-7727-4318-AC60-AE1FF402EAF5}" type="parTrans" cxnId="{911A1279-BB0E-475B-A5ED-CA5FDE818346}">
      <dgm:prSet/>
      <dgm:spPr/>
      <dgm:t>
        <a:bodyPr/>
        <a:lstStyle/>
        <a:p>
          <a:endParaRPr lang="fr-FR"/>
        </a:p>
      </dgm:t>
    </dgm:pt>
    <dgm:pt modelId="{3C9DAA57-8AFA-44A6-9C11-452F3616AFF8}" type="sibTrans" cxnId="{911A1279-BB0E-475B-A5ED-CA5FDE818346}">
      <dgm:prSet/>
      <dgm:spPr/>
      <dgm:t>
        <a:bodyPr/>
        <a:lstStyle/>
        <a:p>
          <a:endParaRPr lang="fr-FR"/>
        </a:p>
      </dgm:t>
    </dgm:pt>
    <dgm:pt modelId="{BF023675-44B2-40F2-A1BE-C8E00A392720}">
      <dgm:prSet custT="1"/>
      <dgm:spPr/>
      <dgm:t>
        <a:bodyPr/>
        <a:lstStyle/>
        <a:p>
          <a:r>
            <a:rPr lang="uk-UA" sz="1600" b="1" dirty="0" smtClean="0">
              <a:effectLst/>
              <a:latin typeface="+mn-lt"/>
            </a:rPr>
            <a:t>Старт</a:t>
          </a:r>
          <a:endParaRPr lang="fr-FR" sz="1600" b="1" dirty="0">
            <a:effectLst/>
            <a:latin typeface="+mn-lt"/>
          </a:endParaRPr>
        </a:p>
      </dgm:t>
    </dgm:pt>
    <dgm:pt modelId="{07639EAF-D08A-4A3A-B5FB-0A7531CEDEB5}" type="parTrans" cxnId="{235E9A5E-2E74-4BFE-8CA9-77D738E247EA}">
      <dgm:prSet/>
      <dgm:spPr/>
      <dgm:t>
        <a:bodyPr/>
        <a:lstStyle/>
        <a:p>
          <a:endParaRPr lang="fr-FR"/>
        </a:p>
      </dgm:t>
    </dgm:pt>
    <dgm:pt modelId="{8B9C0027-6E46-4126-9A33-3AE409B0241D}" type="sibTrans" cxnId="{235E9A5E-2E74-4BFE-8CA9-77D738E247EA}">
      <dgm:prSet/>
      <dgm:spPr/>
      <dgm:t>
        <a:bodyPr/>
        <a:lstStyle/>
        <a:p>
          <a:endParaRPr lang="fr-FR"/>
        </a:p>
      </dgm:t>
    </dgm:pt>
    <dgm:pt modelId="{21F408A6-B64F-4D5B-8E41-C670893DFC2A}">
      <dgm:prSet custT="1"/>
      <dgm:spPr/>
      <dgm:t>
        <a:bodyPr/>
        <a:lstStyle/>
        <a:p>
          <a:r>
            <a:rPr lang="uk-UA" sz="1600" b="1" dirty="0" smtClean="0">
              <a:effectLst/>
              <a:latin typeface="+mn-lt"/>
            </a:rPr>
            <a:t>Навантаження</a:t>
          </a:r>
          <a:endParaRPr lang="fr-FR" sz="1600" b="1" dirty="0">
            <a:effectLst/>
            <a:latin typeface="+mn-lt"/>
          </a:endParaRPr>
        </a:p>
      </dgm:t>
    </dgm:pt>
    <dgm:pt modelId="{2C49B1D9-64E8-4DAF-BA92-80F52BE38DFD}" type="parTrans" cxnId="{212A25CA-7F4A-4EFF-B685-FAC388B406D9}">
      <dgm:prSet/>
      <dgm:spPr/>
      <dgm:t>
        <a:bodyPr/>
        <a:lstStyle/>
        <a:p>
          <a:endParaRPr lang="fr-FR"/>
        </a:p>
      </dgm:t>
    </dgm:pt>
    <dgm:pt modelId="{1151E25A-8AFA-48CF-BBA1-20B58D0199D1}" type="sibTrans" cxnId="{212A25CA-7F4A-4EFF-B685-FAC388B406D9}">
      <dgm:prSet/>
      <dgm:spPr/>
      <dgm:t>
        <a:bodyPr/>
        <a:lstStyle/>
        <a:p>
          <a:endParaRPr lang="fr-FR"/>
        </a:p>
      </dgm:t>
    </dgm:pt>
    <dgm:pt modelId="{CCDAAEF0-D0C9-47E5-B2EB-5F38D8C97C2E}" type="pres">
      <dgm:prSet presAssocID="{262556B9-C954-4703-86EA-AA6005CD2A37}" presName="Name0" presStyleCnt="0">
        <dgm:presLayoutVars>
          <dgm:dir/>
          <dgm:animLvl val="lvl"/>
          <dgm:resizeHandles val="exact"/>
        </dgm:presLayoutVars>
      </dgm:prSet>
      <dgm:spPr/>
    </dgm:pt>
    <dgm:pt modelId="{A7A00FEA-6E35-4805-A568-39E5D3A37B71}" type="pres">
      <dgm:prSet presAssocID="{30BCB4D4-60C3-4154-83D0-774EAA6E26F1}" presName="parTxOnly" presStyleLbl="node1" presStyleIdx="0" presStyleCnt="4" custScaleY="65317" custLinFactNeighborX="-1718" custLinFactNeighborY="2994">
        <dgm:presLayoutVars>
          <dgm:chMax val="0"/>
          <dgm:chPref val="0"/>
          <dgm:bulletEnabled val="1"/>
        </dgm:presLayoutVars>
      </dgm:prSet>
      <dgm:spPr/>
      <dgm:t>
        <a:bodyPr/>
        <a:lstStyle/>
        <a:p>
          <a:endParaRPr lang="fr-FR"/>
        </a:p>
      </dgm:t>
    </dgm:pt>
    <dgm:pt modelId="{2BA6CDC5-CDE2-4BA1-97C0-EFB4C38DCC6A}" type="pres">
      <dgm:prSet presAssocID="{CF02A0F4-2028-4771-95BE-0707808DD4C4}" presName="parTxOnlySpace" presStyleCnt="0"/>
      <dgm:spPr/>
    </dgm:pt>
    <dgm:pt modelId="{B88DFD89-6708-4EF3-92FB-E0EC160F3BC3}" type="pres">
      <dgm:prSet presAssocID="{21F408A6-B64F-4D5B-8E41-C670893DFC2A}" presName="parTxOnly" presStyleLbl="node1" presStyleIdx="1" presStyleCnt="4" custScaleY="65800" custLinFactNeighborY="8982">
        <dgm:presLayoutVars>
          <dgm:chMax val="0"/>
          <dgm:chPref val="0"/>
          <dgm:bulletEnabled val="1"/>
        </dgm:presLayoutVars>
      </dgm:prSet>
      <dgm:spPr/>
      <dgm:t>
        <a:bodyPr/>
        <a:lstStyle/>
        <a:p>
          <a:endParaRPr lang="fr-FR"/>
        </a:p>
      </dgm:t>
    </dgm:pt>
    <dgm:pt modelId="{BB2DB07A-4EE0-4B3B-8214-E8B8D481CC13}" type="pres">
      <dgm:prSet presAssocID="{1151E25A-8AFA-48CF-BBA1-20B58D0199D1}" presName="parTxOnlySpace" presStyleCnt="0"/>
      <dgm:spPr/>
    </dgm:pt>
    <dgm:pt modelId="{0B4EEF16-F3D8-4212-8382-981BE6C490A9}" type="pres">
      <dgm:prSet presAssocID="{BF023675-44B2-40F2-A1BE-C8E00A392720}" presName="parTxOnly" presStyleLbl="node1" presStyleIdx="2" presStyleCnt="4" custScaleY="65800" custLinFactNeighborY="8982">
        <dgm:presLayoutVars>
          <dgm:chMax val="0"/>
          <dgm:chPref val="0"/>
          <dgm:bulletEnabled val="1"/>
        </dgm:presLayoutVars>
      </dgm:prSet>
      <dgm:spPr/>
      <dgm:t>
        <a:bodyPr/>
        <a:lstStyle/>
        <a:p>
          <a:endParaRPr lang="fr-FR"/>
        </a:p>
      </dgm:t>
    </dgm:pt>
    <dgm:pt modelId="{A4CC47AC-1E6F-4795-842D-C5E443477C26}" type="pres">
      <dgm:prSet presAssocID="{8B9C0027-6E46-4126-9A33-3AE409B0241D}" presName="parTxOnlySpace" presStyleCnt="0"/>
      <dgm:spPr/>
    </dgm:pt>
    <dgm:pt modelId="{3CF581BC-662B-40A6-9EE6-24F009C5FEB4}" type="pres">
      <dgm:prSet presAssocID="{C6AD5622-88B9-4215-BF24-932BB0368101}" presName="parTxOnly" presStyleLbl="node1" presStyleIdx="3" presStyleCnt="4" custScaleY="100000" custLinFactNeighborY="8982">
        <dgm:presLayoutVars>
          <dgm:chMax val="0"/>
          <dgm:chPref val="0"/>
          <dgm:bulletEnabled val="1"/>
        </dgm:presLayoutVars>
      </dgm:prSet>
      <dgm:spPr/>
      <dgm:t>
        <a:bodyPr/>
        <a:lstStyle/>
        <a:p>
          <a:endParaRPr lang="fr-FR"/>
        </a:p>
      </dgm:t>
    </dgm:pt>
  </dgm:ptLst>
  <dgm:cxnLst>
    <dgm:cxn modelId="{235E9A5E-2E74-4BFE-8CA9-77D738E247EA}" srcId="{262556B9-C954-4703-86EA-AA6005CD2A37}" destId="{BF023675-44B2-40F2-A1BE-C8E00A392720}" srcOrd="2" destOrd="0" parTransId="{07639EAF-D08A-4A3A-B5FB-0A7531CEDEB5}" sibTransId="{8B9C0027-6E46-4126-9A33-3AE409B0241D}"/>
    <dgm:cxn modelId="{CCFE184A-E9EE-43FF-BE65-313BCC289371}" type="presOf" srcId="{21F408A6-B64F-4D5B-8E41-C670893DFC2A}" destId="{B88DFD89-6708-4EF3-92FB-E0EC160F3BC3}" srcOrd="0" destOrd="0" presId="urn:microsoft.com/office/officeart/2005/8/layout/chevron1"/>
    <dgm:cxn modelId="{911A1279-BB0E-475B-A5ED-CA5FDE818346}" srcId="{262556B9-C954-4703-86EA-AA6005CD2A37}" destId="{C6AD5622-88B9-4215-BF24-932BB0368101}" srcOrd="3" destOrd="0" parTransId="{61C9AF94-7727-4318-AC60-AE1FF402EAF5}" sibTransId="{3C9DAA57-8AFA-44A6-9C11-452F3616AFF8}"/>
    <dgm:cxn modelId="{01F108C9-AAC6-4AE0-818B-5B27A16B6F29}" type="presOf" srcId="{C6AD5622-88B9-4215-BF24-932BB0368101}" destId="{3CF581BC-662B-40A6-9EE6-24F009C5FEB4}" srcOrd="0" destOrd="0" presId="urn:microsoft.com/office/officeart/2005/8/layout/chevron1"/>
    <dgm:cxn modelId="{8464944D-5C48-4281-9264-3037A6FA97FC}" type="presOf" srcId="{262556B9-C954-4703-86EA-AA6005CD2A37}" destId="{CCDAAEF0-D0C9-47E5-B2EB-5F38D8C97C2E}" srcOrd="0" destOrd="0" presId="urn:microsoft.com/office/officeart/2005/8/layout/chevron1"/>
    <dgm:cxn modelId="{56B6A365-722C-4D16-B3E6-782E3A225D4D}" type="presOf" srcId="{BF023675-44B2-40F2-A1BE-C8E00A392720}" destId="{0B4EEF16-F3D8-4212-8382-981BE6C490A9}" srcOrd="0" destOrd="0" presId="urn:microsoft.com/office/officeart/2005/8/layout/chevron1"/>
    <dgm:cxn modelId="{212A25CA-7F4A-4EFF-B685-FAC388B406D9}" srcId="{262556B9-C954-4703-86EA-AA6005CD2A37}" destId="{21F408A6-B64F-4D5B-8E41-C670893DFC2A}" srcOrd="1" destOrd="0" parTransId="{2C49B1D9-64E8-4DAF-BA92-80F52BE38DFD}" sibTransId="{1151E25A-8AFA-48CF-BBA1-20B58D0199D1}"/>
    <dgm:cxn modelId="{2DB4F21D-D1DC-431D-A04E-861C3AE8E047}" type="presOf" srcId="{30BCB4D4-60C3-4154-83D0-774EAA6E26F1}" destId="{A7A00FEA-6E35-4805-A568-39E5D3A37B71}" srcOrd="0" destOrd="0" presId="urn:microsoft.com/office/officeart/2005/8/layout/chevron1"/>
    <dgm:cxn modelId="{BEEACBA7-E5D6-4A91-8BF1-D37B8D2E7205}" srcId="{262556B9-C954-4703-86EA-AA6005CD2A37}" destId="{30BCB4D4-60C3-4154-83D0-774EAA6E26F1}" srcOrd="0" destOrd="0" parTransId="{AE9061EF-D5B4-4AF5-AA84-F3DC27A241B1}" sibTransId="{CF02A0F4-2028-4771-95BE-0707808DD4C4}"/>
    <dgm:cxn modelId="{E7592B0D-93F2-4FC7-B761-F0A127FC3A71}" type="presParOf" srcId="{CCDAAEF0-D0C9-47E5-B2EB-5F38D8C97C2E}" destId="{A7A00FEA-6E35-4805-A568-39E5D3A37B71}" srcOrd="0" destOrd="0" presId="urn:microsoft.com/office/officeart/2005/8/layout/chevron1"/>
    <dgm:cxn modelId="{95AB5493-50BA-49A2-B649-1700205158FC}" type="presParOf" srcId="{CCDAAEF0-D0C9-47E5-B2EB-5F38D8C97C2E}" destId="{2BA6CDC5-CDE2-4BA1-97C0-EFB4C38DCC6A}" srcOrd="1" destOrd="0" presId="urn:microsoft.com/office/officeart/2005/8/layout/chevron1"/>
    <dgm:cxn modelId="{FAB3C357-263D-45AC-BD58-066435C34F97}" type="presParOf" srcId="{CCDAAEF0-D0C9-47E5-B2EB-5F38D8C97C2E}" destId="{B88DFD89-6708-4EF3-92FB-E0EC160F3BC3}" srcOrd="2" destOrd="0" presId="urn:microsoft.com/office/officeart/2005/8/layout/chevron1"/>
    <dgm:cxn modelId="{53343185-9C8D-4125-B6C9-53CAA6EE1F1C}" type="presParOf" srcId="{CCDAAEF0-D0C9-47E5-B2EB-5F38D8C97C2E}" destId="{BB2DB07A-4EE0-4B3B-8214-E8B8D481CC13}" srcOrd="3" destOrd="0" presId="urn:microsoft.com/office/officeart/2005/8/layout/chevron1"/>
    <dgm:cxn modelId="{C679A6D4-10D3-4EE4-82D7-1BC9B8CE249D}" type="presParOf" srcId="{CCDAAEF0-D0C9-47E5-B2EB-5F38D8C97C2E}" destId="{0B4EEF16-F3D8-4212-8382-981BE6C490A9}" srcOrd="4" destOrd="0" presId="urn:microsoft.com/office/officeart/2005/8/layout/chevron1"/>
    <dgm:cxn modelId="{03A84ACE-0892-4B12-BB53-62D70A43791B}" type="presParOf" srcId="{CCDAAEF0-D0C9-47E5-B2EB-5F38D8C97C2E}" destId="{A4CC47AC-1E6F-4795-842D-C5E443477C26}" srcOrd="5" destOrd="0" presId="urn:microsoft.com/office/officeart/2005/8/layout/chevron1"/>
    <dgm:cxn modelId="{7B63EB8F-1762-4E21-A40E-CE3ECDE57804}" type="presParOf" srcId="{CCDAAEF0-D0C9-47E5-B2EB-5F38D8C97C2E}" destId="{3CF581BC-662B-40A6-9EE6-24F009C5FEB4}"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00FEA-6E35-4805-A568-39E5D3A37B71}">
      <dsp:nvSpPr>
        <dsp:cNvPr id="0" name=""/>
        <dsp:cNvSpPr/>
      </dsp:nvSpPr>
      <dsp:spPr>
        <a:xfrm>
          <a:off x="0" y="0"/>
          <a:ext cx="2286011" cy="297712"/>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uk-UA" sz="1600" b="1" kern="1200" dirty="0" smtClean="0">
              <a:effectLst/>
              <a:latin typeface="+mn-lt"/>
            </a:rPr>
            <a:t>Вибрати</a:t>
          </a:r>
          <a:endParaRPr lang="fr-FR" sz="1600" b="1" kern="1200" dirty="0">
            <a:effectLst/>
            <a:latin typeface="+mn-lt"/>
          </a:endParaRPr>
        </a:p>
      </dsp:txBody>
      <dsp:txXfrm>
        <a:off x="148856" y="0"/>
        <a:ext cx="1988299" cy="297712"/>
      </dsp:txXfrm>
    </dsp:sp>
    <dsp:sp modelId="{B88DFD89-6708-4EF3-92FB-E0EC160F3BC3}">
      <dsp:nvSpPr>
        <dsp:cNvPr id="0" name=""/>
        <dsp:cNvSpPr/>
      </dsp:nvSpPr>
      <dsp:spPr>
        <a:xfrm>
          <a:off x="2061337" y="-1100"/>
          <a:ext cx="2286011" cy="299913"/>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uk-UA" sz="1600" b="1" kern="1200" dirty="0" smtClean="0">
              <a:effectLst/>
              <a:latin typeface="+mn-lt"/>
            </a:rPr>
            <a:t>Навантаження</a:t>
          </a:r>
          <a:endParaRPr lang="fr-FR" sz="1600" b="1" kern="1200" dirty="0">
            <a:effectLst/>
            <a:latin typeface="+mn-lt"/>
          </a:endParaRPr>
        </a:p>
      </dsp:txBody>
      <dsp:txXfrm>
        <a:off x="2211294" y="-1100"/>
        <a:ext cx="1986098" cy="299913"/>
      </dsp:txXfrm>
    </dsp:sp>
    <dsp:sp modelId="{0B4EEF16-F3D8-4212-8382-981BE6C490A9}">
      <dsp:nvSpPr>
        <dsp:cNvPr id="0" name=""/>
        <dsp:cNvSpPr/>
      </dsp:nvSpPr>
      <dsp:spPr>
        <a:xfrm>
          <a:off x="4118747" y="-1100"/>
          <a:ext cx="2286011" cy="299913"/>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uk-UA" sz="1600" b="1" kern="1200" dirty="0" smtClean="0">
              <a:effectLst/>
              <a:latin typeface="+mn-lt"/>
            </a:rPr>
            <a:t>Старт</a:t>
          </a:r>
          <a:endParaRPr lang="fr-FR" sz="1600" b="1" kern="1200" dirty="0">
            <a:effectLst/>
            <a:latin typeface="+mn-lt"/>
          </a:endParaRPr>
        </a:p>
      </dsp:txBody>
      <dsp:txXfrm>
        <a:off x="4268704" y="-1100"/>
        <a:ext cx="1986098" cy="299913"/>
      </dsp:txXfrm>
    </dsp:sp>
    <dsp:sp modelId="{3CF581BC-662B-40A6-9EE6-24F009C5FEB4}">
      <dsp:nvSpPr>
        <dsp:cNvPr id="0" name=""/>
        <dsp:cNvSpPr/>
      </dsp:nvSpPr>
      <dsp:spPr>
        <a:xfrm>
          <a:off x="6176158" y="-79041"/>
          <a:ext cx="2286011" cy="455795"/>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uk-UA" sz="1600" b="1" kern="1200" dirty="0" smtClean="0">
              <a:effectLst/>
              <a:latin typeface="+mn-lt"/>
            </a:rPr>
            <a:t>Огляд</a:t>
          </a:r>
          <a:endParaRPr lang="fr-FR" sz="1600" b="1" kern="1200" dirty="0">
            <a:effectLst/>
            <a:latin typeface="+mn-lt"/>
          </a:endParaRPr>
        </a:p>
      </dsp:txBody>
      <dsp:txXfrm>
        <a:off x="6404056" y="-79041"/>
        <a:ext cx="1830216" cy="455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79214" cy="488791"/>
          </a:xfrm>
          <a:prstGeom prst="rect">
            <a:avLst/>
          </a:prstGeom>
        </p:spPr>
        <p:txBody>
          <a:bodyPr vert="horz" lIns="90336" tIns="45168" rIns="90336" bIns="45168" rtlCol="0"/>
          <a:lstStyle>
            <a:lvl1pPr algn="l">
              <a:defRPr sz="1200"/>
            </a:lvl1pPr>
          </a:lstStyle>
          <a:p>
            <a:endParaRPr lang="en-US"/>
          </a:p>
        </p:txBody>
      </p:sp>
      <p:sp>
        <p:nvSpPr>
          <p:cNvPr id="3" name="Date Placeholder 2"/>
          <p:cNvSpPr>
            <a:spLocks noGrp="1"/>
          </p:cNvSpPr>
          <p:nvPr>
            <p:ph type="dt" sz="quarter" idx="1"/>
          </p:nvPr>
        </p:nvSpPr>
        <p:spPr>
          <a:xfrm>
            <a:off x="3764543" y="0"/>
            <a:ext cx="2879214" cy="488791"/>
          </a:xfrm>
          <a:prstGeom prst="rect">
            <a:avLst/>
          </a:prstGeom>
        </p:spPr>
        <p:txBody>
          <a:bodyPr vert="horz" lIns="90336" tIns="45168" rIns="90336" bIns="45168" rtlCol="0"/>
          <a:lstStyle>
            <a:lvl1pPr algn="r">
              <a:defRPr sz="1200"/>
            </a:lvl1pPr>
          </a:lstStyle>
          <a:p>
            <a:fld id="{00E0C7FD-6C38-463D-BA5F-3EE7AB311093}" type="datetimeFigureOut">
              <a:rPr lang="en-US" smtClean="0"/>
              <a:pPr/>
              <a:t>8/22/2022</a:t>
            </a:fld>
            <a:endParaRPr lang="en-US"/>
          </a:p>
        </p:txBody>
      </p:sp>
      <p:sp>
        <p:nvSpPr>
          <p:cNvPr id="4" name="Footer Placeholder 3"/>
          <p:cNvSpPr>
            <a:spLocks noGrp="1"/>
          </p:cNvSpPr>
          <p:nvPr>
            <p:ph type="ftr" sz="quarter" idx="2"/>
          </p:nvPr>
        </p:nvSpPr>
        <p:spPr>
          <a:xfrm>
            <a:off x="1" y="9285350"/>
            <a:ext cx="2879214" cy="488791"/>
          </a:xfrm>
          <a:prstGeom prst="rect">
            <a:avLst/>
          </a:prstGeom>
        </p:spPr>
        <p:txBody>
          <a:bodyPr vert="horz" lIns="90336" tIns="45168" rIns="90336" bIns="45168" rtlCol="0" anchor="b"/>
          <a:lstStyle>
            <a:lvl1pPr algn="l">
              <a:defRPr sz="1200"/>
            </a:lvl1pPr>
          </a:lstStyle>
          <a:p>
            <a:endParaRPr lang="en-US"/>
          </a:p>
        </p:txBody>
      </p:sp>
      <p:sp>
        <p:nvSpPr>
          <p:cNvPr id="5" name="Slide Number Placeholder 4"/>
          <p:cNvSpPr>
            <a:spLocks noGrp="1"/>
          </p:cNvSpPr>
          <p:nvPr>
            <p:ph type="sldNum" sz="quarter" idx="3"/>
          </p:nvPr>
        </p:nvSpPr>
        <p:spPr>
          <a:xfrm>
            <a:off x="3764543" y="9285350"/>
            <a:ext cx="2879214" cy="488791"/>
          </a:xfrm>
          <a:prstGeom prst="rect">
            <a:avLst/>
          </a:prstGeom>
        </p:spPr>
        <p:txBody>
          <a:bodyPr vert="horz" lIns="90336" tIns="45168" rIns="90336" bIns="45168" rtlCol="0" anchor="b"/>
          <a:lstStyle>
            <a:lvl1pPr algn="r">
              <a:defRPr sz="1200"/>
            </a:lvl1pPr>
          </a:lstStyle>
          <a:p>
            <a:fld id="{0762E6CF-CB61-4B2E-A511-15267B8B29D6}" type="slidenum">
              <a:rPr lang="en-US" smtClean="0"/>
              <a:pPr/>
              <a:t>‹#›</a:t>
            </a:fld>
            <a:endParaRPr lang="en-US"/>
          </a:p>
        </p:txBody>
      </p:sp>
    </p:spTree>
    <p:extLst>
      <p:ext uri="{BB962C8B-B14F-4D97-AF65-F5344CB8AC3E}">
        <p14:creationId xmlns:p14="http://schemas.microsoft.com/office/powerpoint/2010/main" val="3919684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79619" cy="488791"/>
          </a:xfrm>
          <a:prstGeom prst="rect">
            <a:avLst/>
          </a:prstGeom>
        </p:spPr>
        <p:txBody>
          <a:bodyPr vert="horz" lIns="91194" tIns="45596" rIns="91194" bIns="45596" rtlCol="0"/>
          <a:lstStyle>
            <a:lvl1pPr algn="l">
              <a:defRPr sz="1200"/>
            </a:lvl1pPr>
          </a:lstStyle>
          <a:p>
            <a:endParaRPr lang="fr-FR"/>
          </a:p>
        </p:txBody>
      </p:sp>
      <p:sp>
        <p:nvSpPr>
          <p:cNvPr id="3" name="Espace réservé de la date 2"/>
          <p:cNvSpPr>
            <a:spLocks noGrp="1"/>
          </p:cNvSpPr>
          <p:nvPr>
            <p:ph type="dt" idx="1"/>
          </p:nvPr>
        </p:nvSpPr>
        <p:spPr>
          <a:xfrm>
            <a:off x="3764119" y="0"/>
            <a:ext cx="2879619" cy="488791"/>
          </a:xfrm>
          <a:prstGeom prst="rect">
            <a:avLst/>
          </a:prstGeom>
        </p:spPr>
        <p:txBody>
          <a:bodyPr vert="horz" lIns="91194" tIns="45596" rIns="91194" bIns="45596" rtlCol="0"/>
          <a:lstStyle>
            <a:lvl1pPr algn="r">
              <a:defRPr sz="1200"/>
            </a:lvl1pPr>
          </a:lstStyle>
          <a:p>
            <a:fld id="{D3D26246-B03A-4780-9BB6-7FA017C554B4}" type="datetimeFigureOut">
              <a:rPr lang="fr-FR" smtClean="0"/>
              <a:pPr/>
              <a:t>22/08/2022</a:t>
            </a:fld>
            <a:endParaRPr lang="fr-FR"/>
          </a:p>
        </p:txBody>
      </p:sp>
      <p:sp>
        <p:nvSpPr>
          <p:cNvPr id="4" name="Espace réservé de l'image des diapositives 3"/>
          <p:cNvSpPr>
            <a:spLocks noGrp="1" noRot="1" noChangeAspect="1"/>
          </p:cNvSpPr>
          <p:nvPr>
            <p:ph type="sldImg" idx="2"/>
          </p:nvPr>
        </p:nvSpPr>
        <p:spPr>
          <a:xfrm>
            <a:off x="879475" y="733425"/>
            <a:ext cx="4886325" cy="3665538"/>
          </a:xfrm>
          <a:prstGeom prst="rect">
            <a:avLst/>
          </a:prstGeom>
          <a:noFill/>
          <a:ln w="12700">
            <a:solidFill>
              <a:prstClr val="black"/>
            </a:solidFill>
          </a:ln>
        </p:spPr>
        <p:txBody>
          <a:bodyPr vert="horz" lIns="91194" tIns="45596" rIns="91194" bIns="45596" rtlCol="0" anchor="ctr"/>
          <a:lstStyle/>
          <a:p>
            <a:endParaRPr lang="fr-FR"/>
          </a:p>
        </p:txBody>
      </p:sp>
      <p:sp>
        <p:nvSpPr>
          <p:cNvPr id="5" name="Espace réservé des commentaires 4"/>
          <p:cNvSpPr>
            <a:spLocks noGrp="1"/>
          </p:cNvSpPr>
          <p:nvPr>
            <p:ph type="body" sz="quarter" idx="3"/>
          </p:nvPr>
        </p:nvSpPr>
        <p:spPr>
          <a:xfrm>
            <a:off x="664528" y="4643518"/>
            <a:ext cx="5316220" cy="4399121"/>
          </a:xfrm>
          <a:prstGeom prst="rect">
            <a:avLst/>
          </a:prstGeom>
        </p:spPr>
        <p:txBody>
          <a:bodyPr vert="horz" lIns="91194" tIns="45596" rIns="91194" bIns="4559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285339"/>
            <a:ext cx="2879619" cy="488791"/>
          </a:xfrm>
          <a:prstGeom prst="rect">
            <a:avLst/>
          </a:prstGeom>
        </p:spPr>
        <p:txBody>
          <a:bodyPr vert="horz" lIns="91194" tIns="45596" rIns="91194" bIns="4559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64119" y="9285339"/>
            <a:ext cx="2879619" cy="488791"/>
          </a:xfrm>
          <a:prstGeom prst="rect">
            <a:avLst/>
          </a:prstGeom>
        </p:spPr>
        <p:txBody>
          <a:bodyPr vert="horz" lIns="91194" tIns="45596" rIns="91194" bIns="45596" rtlCol="0" anchor="b"/>
          <a:lstStyle>
            <a:lvl1pPr algn="r">
              <a:defRPr sz="1200"/>
            </a:lvl1pPr>
          </a:lstStyle>
          <a:p>
            <a:fld id="{B45AF71D-1271-4D63-922C-26A478FF94EC}" type="slidenum">
              <a:rPr lang="fr-FR" smtClean="0"/>
              <a:pPr/>
              <a:t>‹#›</a:t>
            </a:fld>
            <a:endParaRPr lang="fr-FR"/>
          </a:p>
        </p:txBody>
      </p:sp>
    </p:spTree>
    <p:extLst>
      <p:ext uri="{BB962C8B-B14F-4D97-AF65-F5344CB8AC3E}">
        <p14:creationId xmlns:p14="http://schemas.microsoft.com/office/powerpoint/2010/main" val="139733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45AF71D-1271-4D63-922C-26A478FF94EC}" type="slidenum">
              <a:rPr lang="fr-FR" smtClean="0"/>
              <a:pPr/>
              <a:t>1</a:t>
            </a:fld>
            <a:endParaRPr lang="fr-FR"/>
          </a:p>
        </p:txBody>
      </p:sp>
    </p:spTree>
    <p:extLst>
      <p:ext uri="{BB962C8B-B14F-4D97-AF65-F5344CB8AC3E}">
        <p14:creationId xmlns:p14="http://schemas.microsoft.com/office/powerpoint/2010/main" val="121176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Linearity can be defined as the ability of the method</a:t>
            </a:r>
            <a:r>
              <a:rPr lang="en-US" baseline="0" dirty="0" smtClean="0"/>
              <a:t> </a:t>
            </a:r>
            <a:r>
              <a:rPr lang="en-US" dirty="0" smtClean="0"/>
              <a:t>to give results that are in proportion to the amount of </a:t>
            </a:r>
            <a:r>
              <a:rPr lang="en-US" dirty="0" err="1" smtClean="0"/>
              <a:t>analyte</a:t>
            </a:r>
            <a:r>
              <a:rPr lang="en-US" dirty="0" smtClean="0"/>
              <a:t> present in the sample.</a:t>
            </a:r>
            <a:r>
              <a:rPr lang="en-US" baseline="0" dirty="0" smtClean="0"/>
              <a:t> </a:t>
            </a:r>
            <a:r>
              <a:rPr lang="en-US" dirty="0" smtClean="0"/>
              <a:t>linearity has been defined as the proportionality of the signal to the amount of reference material, demonstrated by the calculation of a regression line.</a:t>
            </a:r>
          </a:p>
          <a:p>
            <a:r>
              <a:rPr lang="en-US" dirty="0" smtClean="0"/>
              <a:t>The accuracy describes the veracity of the test results, and can be defined as closeness of agreement between a test result and the accepted reference value. The precision describes the reproducibility of the test results, and can be defined as the closeness of agreement between independent test results obtained under stipulated conditions of repeatability and reproducibility.</a:t>
            </a:r>
            <a:endParaRPr lang="fr-FR" dirty="0"/>
          </a:p>
        </p:txBody>
      </p:sp>
      <p:sp>
        <p:nvSpPr>
          <p:cNvPr id="4" name="Espace réservé du numéro de diapositive 3"/>
          <p:cNvSpPr>
            <a:spLocks noGrp="1"/>
          </p:cNvSpPr>
          <p:nvPr>
            <p:ph type="sldNum" sz="quarter" idx="10"/>
          </p:nvPr>
        </p:nvSpPr>
        <p:spPr/>
        <p:txBody>
          <a:bodyPr/>
          <a:lstStyle/>
          <a:p>
            <a:fld id="{B45AF71D-1271-4D63-922C-26A478FF94EC}" type="slidenum">
              <a:rPr lang="fr-FR" smtClean="0"/>
              <a:pPr/>
              <a:t>30</a:t>
            </a:fld>
            <a:endParaRPr lang="fr-FR"/>
          </a:p>
        </p:txBody>
      </p:sp>
    </p:spTree>
    <p:extLst>
      <p:ext uri="{BB962C8B-B14F-4D97-AF65-F5344CB8AC3E}">
        <p14:creationId xmlns:p14="http://schemas.microsoft.com/office/powerpoint/2010/main" val="54917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5AF71D-1271-4D63-922C-26A478FF94EC}" type="slidenum">
              <a:rPr lang="fr-FR" smtClean="0"/>
              <a:pPr/>
              <a:t>33</a:t>
            </a:fld>
            <a:endParaRPr lang="fr-FR"/>
          </a:p>
        </p:txBody>
      </p:sp>
    </p:spTree>
    <p:extLst>
      <p:ext uri="{BB962C8B-B14F-4D97-AF65-F5344CB8AC3E}">
        <p14:creationId xmlns:p14="http://schemas.microsoft.com/office/powerpoint/2010/main" val="378823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45AF71D-1271-4D63-922C-26A478FF94EC}" type="slidenum">
              <a:rPr lang="fr-FR" smtClean="0"/>
              <a:pPr/>
              <a:t>39</a:t>
            </a:fld>
            <a:endParaRPr lang="fr-FR"/>
          </a:p>
        </p:txBody>
      </p:sp>
    </p:spTree>
    <p:extLst>
      <p:ext uri="{BB962C8B-B14F-4D97-AF65-F5344CB8AC3E}">
        <p14:creationId xmlns:p14="http://schemas.microsoft.com/office/powerpoint/2010/main" val="49345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95759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226027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326739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1116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399854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23122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41473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370605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138665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32539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0F2E80-1A0E-44E4-8CD4-AF0441E8B8F2}" type="datetimeFigureOut">
              <a:rPr lang="fr-FR" smtClean="0"/>
              <a:pPr/>
              <a:t>22/08/2022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CFB34B-F4CE-44D3-B919-CCFC06D1BC2B}" type="slidenum">
              <a:rPr lang="fr-FR" smtClean="0"/>
              <a:pPr/>
              <a:t>‹#›</a:t>
            </a:fld>
            <a:endParaRPr lang="fr-FR"/>
          </a:p>
        </p:txBody>
      </p:sp>
    </p:spTree>
    <p:extLst>
      <p:ext uri="{BB962C8B-B14F-4D97-AF65-F5344CB8AC3E}">
        <p14:creationId xmlns:p14="http://schemas.microsoft.com/office/powerpoint/2010/main" val="400900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b="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F2E80-1A0E-44E4-8CD4-AF0441E8B8F2}" type="datetimeFigureOut">
              <a:rPr lang="fr-FR" smtClean="0"/>
              <a:pPr/>
              <a:t>22/08/2022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FB34B-F4CE-44D3-B919-CCFC06D1BC2B}" type="slidenum">
              <a:rPr lang="fr-FR" smtClean="0"/>
              <a:pPr/>
              <a:t>‹#›</a:t>
            </a:fld>
            <a:endParaRPr lang="fr-FR"/>
          </a:p>
        </p:txBody>
      </p:sp>
      <p:sp>
        <p:nvSpPr>
          <p:cNvPr id="7" name="ZoneTexte 6"/>
          <p:cNvSpPr txBox="1"/>
          <p:nvPr userDrawn="1"/>
        </p:nvSpPr>
        <p:spPr>
          <a:xfrm>
            <a:off x="7164288" y="6608385"/>
            <a:ext cx="540060" cy="276999"/>
          </a:xfrm>
          <a:prstGeom prst="rect">
            <a:avLst/>
          </a:prstGeom>
          <a:noFill/>
        </p:spPr>
        <p:txBody>
          <a:bodyPr wrap="square" rtlCol="0">
            <a:spAutoFit/>
          </a:bodyPr>
          <a:lstStyle/>
          <a:p>
            <a:fld id="{8835F735-1183-4E50-9591-7B1ECFB30C84}" type="slidenum">
              <a:rPr lang="en-US" sz="1200" b="1" smtClean="0">
                <a:solidFill>
                  <a:srgbClr val="7ECB49"/>
                </a:solidFill>
              </a:rPr>
              <a:pPr/>
              <a:t>‹#›</a:t>
            </a:fld>
            <a:endParaRPr lang="en-US" sz="1200" b="1" dirty="0">
              <a:solidFill>
                <a:srgbClr val="7ECB49"/>
              </a:solidFill>
            </a:endParaRPr>
          </a:p>
        </p:txBody>
      </p:sp>
    </p:spTree>
    <p:extLst>
      <p:ext uri="{BB962C8B-B14F-4D97-AF65-F5344CB8AC3E}">
        <p14:creationId xmlns:p14="http://schemas.microsoft.com/office/powerpoint/2010/main" val="52682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tiff"/><Relationship Id="rId3" Type="http://schemas.openxmlformats.org/officeDocument/2006/relationships/image" Target="../media/image10.jpeg"/><Relationship Id="rId7" Type="http://schemas.openxmlformats.org/officeDocument/2006/relationships/image" Target="../media/image14.tiff"/><Relationship Id="rId12" Type="http://schemas.openxmlformats.org/officeDocument/2006/relationships/image" Target="../media/image19.tif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tiff"/><Relationship Id="rId11" Type="http://schemas.openxmlformats.org/officeDocument/2006/relationships/image" Target="../media/image18.tiff"/><Relationship Id="rId5" Type="http://schemas.openxmlformats.org/officeDocument/2006/relationships/image" Target="../media/image12.tiff"/><Relationship Id="rId10" Type="http://schemas.openxmlformats.org/officeDocument/2006/relationships/image" Target="../media/image17.tiff"/><Relationship Id="rId4" Type="http://schemas.openxmlformats.org/officeDocument/2006/relationships/image" Target="../media/image11.tiff"/><Relationship Id="rId9" Type="http://schemas.openxmlformats.org/officeDocument/2006/relationships/image" Target="../media/image16.tiff"/></Relationships>
</file>

<file path=ppt/slides/_rels/slide11.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21.jpeg"/><Relationship Id="rId7" Type="http://schemas.openxmlformats.org/officeDocument/2006/relationships/image" Target="../media/image14.tif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0.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7.tif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tiff"/><Relationship Id="rId5" Type="http://schemas.openxmlformats.org/officeDocument/2006/relationships/image" Target="../media/image10.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jpeg"/><Relationship Id="rId4" Type="http://schemas.openxmlformats.org/officeDocument/2006/relationships/image" Target="../media/image50.png"/><Relationship Id="rId9"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8.tiff"/></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s://uk.wikipedia.org/wiki/%D0%9A%D0%B0%D1%82%D0%B0%D0%BB%D1%96%D0%B7%D0%B0%D1%82%D0%BE%D1%80" TargetMode="External"/><Relationship Id="rId7" Type="http://schemas.openxmlformats.org/officeDocument/2006/relationships/image" Target="../media/image3.jpeg"/><Relationship Id="rId12" Type="http://schemas.openxmlformats.org/officeDocument/2006/relationships/image" Target="../media/image7.png"/><Relationship Id="rId2" Type="http://schemas.openxmlformats.org/officeDocument/2006/relationships/hyperlink" Target="https://uk.wikipedia.org/wiki/%D0%A4%D0%B5%D1%80%D0%BC%D0%B5%D0%BD%D1%82" TargetMode="External"/><Relationship Id="rId1" Type="http://schemas.openxmlformats.org/officeDocument/2006/relationships/slideLayout" Target="../slideLayouts/slideLayout1.xml"/><Relationship Id="rId6" Type="http://schemas.openxmlformats.org/officeDocument/2006/relationships/hyperlink" Target="https://uk.wikipedia.org/wiki/%D0%A2%D1%80%D0%B0%D0%BD%D1%81%D0%BA%D1%80%D0%B8%D0%BF%D1%86%D1%96%D1%8F_(%D0%B1%D1%96%D0%BE%D0%BB%D0%BE%D0%B3%D1%96%D1%8F)" TargetMode="External"/><Relationship Id="rId11" Type="http://schemas.openxmlformats.org/officeDocument/2006/relationships/image" Target="../media/image8.png"/><Relationship Id="rId5" Type="http://schemas.openxmlformats.org/officeDocument/2006/relationships/hyperlink" Target="https://uk.wikipedia.org/wiki/%D0%A0%D0%9D%D0%9A" TargetMode="External"/><Relationship Id="rId10" Type="http://schemas.openxmlformats.org/officeDocument/2006/relationships/image" Target="../media/image6.png"/><Relationship Id="rId4" Type="http://schemas.openxmlformats.org/officeDocument/2006/relationships/hyperlink" Target="https://uk.wikipedia.org/wiki/%D0%94%D0%9D%D0%9A"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diagramData" Target="../diagrams/data1.xml"/><Relationship Id="rId12"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re 1"/>
          <p:cNvSpPr>
            <a:spLocks noGrp="1"/>
          </p:cNvSpPr>
          <p:nvPr>
            <p:ph type="ctrTitle"/>
          </p:nvPr>
        </p:nvSpPr>
        <p:spPr>
          <a:xfrm>
            <a:off x="4572000" y="2700714"/>
            <a:ext cx="4223084" cy="1470025"/>
          </a:xfrm>
        </p:spPr>
        <p:txBody>
          <a:bodyPr>
            <a:normAutofit/>
          </a:bodyPr>
          <a:lstStyle/>
          <a:p>
            <a:pPr algn="l"/>
            <a:r>
              <a:rPr lang="en-GB" sz="3200" dirty="0" smtClean="0">
                <a:solidFill>
                  <a:schemeClr val="bg1">
                    <a:lumMod val="50000"/>
                  </a:schemeClr>
                </a:solidFill>
              </a:rPr>
              <a:t>ELITe InGenius</a:t>
            </a:r>
            <a:r>
              <a:rPr lang="en-GB" sz="3200" smtClean="0">
                <a:solidFill>
                  <a:schemeClr val="bg1">
                    <a:lumMod val="50000"/>
                  </a:schemeClr>
                </a:solidFill>
              </a:rPr>
              <a:t>™ System</a:t>
            </a:r>
            <a:endParaRPr lang="en-US" sz="1800" dirty="0" smtClean="0">
              <a:solidFill>
                <a:schemeClr val="bg1">
                  <a:lumMod val="50000"/>
                </a:schemeClr>
              </a:solidFill>
            </a:endParaRPr>
          </a:p>
        </p:txBody>
      </p:sp>
      <p:sp>
        <p:nvSpPr>
          <p:cNvPr id="4" name="ZoneTexte 3"/>
          <p:cNvSpPr txBox="1"/>
          <p:nvPr/>
        </p:nvSpPr>
        <p:spPr>
          <a:xfrm>
            <a:off x="477675" y="5108369"/>
            <a:ext cx="8188652" cy="646331"/>
          </a:xfrm>
          <a:prstGeom prst="rect">
            <a:avLst/>
          </a:prstGeom>
          <a:noFill/>
        </p:spPr>
        <p:txBody>
          <a:bodyPr wrap="square" rtlCol="0">
            <a:spAutoFit/>
          </a:bodyPr>
          <a:lstStyle/>
          <a:p>
            <a:pPr algn="ctr"/>
            <a:r>
              <a:rPr lang="ru-RU" i="1" dirty="0" smtClean="0"/>
              <a:t>"</a:t>
            </a:r>
            <a:r>
              <a:rPr lang="ru-RU" i="1" dirty="0" err="1" smtClean="0"/>
              <a:t>Консолідувати</a:t>
            </a:r>
            <a:r>
              <a:rPr lang="ru-RU" i="1" dirty="0" smtClean="0"/>
              <a:t> </a:t>
            </a:r>
            <a:r>
              <a:rPr lang="ru-RU" i="1" dirty="0" err="1" smtClean="0"/>
              <a:t>складні</a:t>
            </a:r>
            <a:r>
              <a:rPr lang="ru-RU" i="1" dirty="0" smtClean="0"/>
              <a:t> потреби </a:t>
            </a:r>
            <a:r>
              <a:rPr lang="ru-RU" i="1" dirty="0" err="1" smtClean="0"/>
              <a:t>тестування</a:t>
            </a:r>
            <a:r>
              <a:rPr lang="ru-RU" i="1" dirty="0" smtClean="0"/>
              <a:t> MDX в одному простому </a:t>
            </a:r>
            <a:r>
              <a:rPr lang="ru-RU" i="1" dirty="0" err="1" smtClean="0"/>
              <a:t>і</a:t>
            </a:r>
            <a:r>
              <a:rPr lang="ru-RU" i="1" dirty="0" smtClean="0"/>
              <a:t> </a:t>
            </a:r>
            <a:r>
              <a:rPr lang="ru-RU" i="1" dirty="0" err="1" smtClean="0"/>
              <a:t>гнучкому</a:t>
            </a:r>
            <a:r>
              <a:rPr lang="ru-RU" i="1" dirty="0" smtClean="0"/>
              <a:t> </a:t>
            </a:r>
            <a:r>
              <a:rPr lang="ru-RU" i="1" dirty="0" err="1" smtClean="0"/>
              <a:t>рішенні</a:t>
            </a:r>
            <a:r>
              <a:rPr lang="ru-RU" i="1" dirty="0" smtClean="0"/>
              <a:t>"</a:t>
            </a:r>
            <a:endParaRPr lang="fr-FR" i="1"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45961"/>
            <a:ext cx="4995140" cy="3106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900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Просте завантаження зразків</a:t>
            </a:r>
            <a:endParaRPr lang="en-US" sz="3600" dirty="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216864" y="4525959"/>
            <a:ext cx="8767648" cy="1835930"/>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447675" marR="0" indent="-266700" eaLnBrk="0" fontAlgn="base" hangingPunct="0">
              <a:lnSpc>
                <a:spcPct val="114000"/>
              </a:lnSpc>
              <a:spcBef>
                <a:spcPct val="0"/>
              </a:spcBef>
              <a:spcAft>
                <a:spcPct val="0"/>
              </a:spcAft>
              <a:buClrTx/>
              <a:buSzPts val="1000"/>
              <a:buBlip>
                <a:blip r:embed="rId2"/>
              </a:buBlip>
            </a:pPr>
            <a:r>
              <a:rPr lang="uk-UA" altLang="fr-FR" sz="1400" dirty="0" smtClean="0">
                <a:solidFill>
                  <a:schemeClr val="dk1"/>
                </a:solidFill>
                <a:ea typeface="ＭＳ Ｐゴシック" charset="-128"/>
                <a:cs typeface="ＭＳ Ｐゴシック" charset="-128"/>
              </a:rPr>
              <a:t>Від 1 до 12 зразків обробляються самостійно навіть з різними видами матриць</a:t>
            </a:r>
          </a:p>
          <a:p>
            <a:pPr marL="447675" marR="0" indent="-266700" eaLnBrk="0" fontAlgn="base" hangingPunct="0">
              <a:lnSpc>
                <a:spcPct val="114000"/>
              </a:lnSpc>
              <a:spcBef>
                <a:spcPct val="0"/>
              </a:spcBef>
              <a:spcAft>
                <a:spcPct val="0"/>
              </a:spcAft>
              <a:buClrTx/>
              <a:buSzPts val="1000"/>
              <a:buBlip>
                <a:blip r:embed="rId2"/>
              </a:buBlip>
            </a:pPr>
            <a:r>
              <a:rPr lang="uk-UA" altLang="fr-FR" sz="1400" dirty="0" smtClean="0">
                <a:solidFill>
                  <a:schemeClr val="dk1"/>
                </a:solidFill>
                <a:ea typeface="ＭＳ Ｐゴシック" charset="-128"/>
                <a:cs typeface="ＭＳ Ｐゴシック" charset="-128"/>
              </a:rPr>
              <a:t> Простежування зразків за допомогою сканування штрих-коду</a:t>
            </a:r>
          </a:p>
          <a:p>
            <a:pPr marL="447675" marR="0" indent="-266700" eaLnBrk="0" fontAlgn="base" hangingPunct="0">
              <a:lnSpc>
                <a:spcPct val="114000"/>
              </a:lnSpc>
              <a:spcBef>
                <a:spcPct val="0"/>
              </a:spcBef>
              <a:spcAft>
                <a:spcPct val="0"/>
              </a:spcAft>
              <a:buClrTx/>
              <a:buSzPts val="1000"/>
              <a:buBlip>
                <a:blip r:embed="rId2"/>
              </a:buBlip>
            </a:pPr>
            <a:r>
              <a:rPr lang="uk-UA" altLang="fr-FR" sz="1400" dirty="0" smtClean="0">
                <a:solidFill>
                  <a:schemeClr val="dk1"/>
                </a:solidFill>
                <a:ea typeface="ＭＳ Ｐゴシック" charset="-128"/>
                <a:cs typeface="ＭＳ Ｐゴシック" charset="-128"/>
              </a:rPr>
              <a:t> Великий </a:t>
            </a:r>
            <a:r>
              <a:rPr lang="uk-UA" altLang="fr-FR" sz="1400" dirty="0" err="1" smtClean="0">
                <a:solidFill>
                  <a:schemeClr val="dk1"/>
                </a:solidFill>
                <a:ea typeface="ＭＳ Ｐゴシック" charset="-128"/>
                <a:cs typeface="ＭＳ Ｐゴシック" charset="-128"/>
              </a:rPr>
              <a:t>валідований</a:t>
            </a:r>
            <a:r>
              <a:rPr lang="uk-UA" altLang="fr-FR" sz="1400" dirty="0" smtClean="0">
                <a:solidFill>
                  <a:schemeClr val="dk1"/>
                </a:solidFill>
                <a:ea typeface="ＭＳ Ｐゴシック" charset="-128"/>
                <a:cs typeface="ＭＳ Ｐゴシック" charset="-128"/>
              </a:rPr>
              <a:t> діапазон матриць: цільна кров, плазма, сироватка крові, спинномозкова рідина, тампон для носа, тампон для горла, мазок прямої кишки, сеча та </a:t>
            </a:r>
            <a:r>
              <a:rPr lang="uk-UA" altLang="fr-FR" sz="1400" dirty="0" err="1" smtClean="0">
                <a:solidFill>
                  <a:schemeClr val="dk1"/>
                </a:solidFill>
                <a:ea typeface="ＭＳ Ｐゴシック" charset="-128"/>
                <a:cs typeface="ＭＳ Ｐゴシック" charset="-128"/>
              </a:rPr>
              <a:t>стул</a:t>
            </a:r>
            <a:r>
              <a:rPr lang="uk-UA" altLang="fr-FR" sz="1400" dirty="0" smtClean="0">
                <a:solidFill>
                  <a:schemeClr val="dk1"/>
                </a:solidFill>
                <a:ea typeface="ＭＳ Ｐゴシック" charset="-128"/>
                <a:cs typeface="ＭＳ Ｐゴシック" charset="-128"/>
              </a:rPr>
              <a:t>, які можна обробляти під час того ж циклу</a:t>
            </a:r>
          </a:p>
          <a:p>
            <a:pPr marL="447675" marR="0" indent="-266700" eaLnBrk="0" fontAlgn="base" hangingPunct="0">
              <a:lnSpc>
                <a:spcPct val="114000"/>
              </a:lnSpc>
              <a:spcBef>
                <a:spcPct val="0"/>
              </a:spcBef>
              <a:spcAft>
                <a:spcPct val="0"/>
              </a:spcAft>
              <a:buClrTx/>
              <a:buSzPts val="1000"/>
              <a:buBlip>
                <a:blip r:embed="rId2"/>
              </a:buBlip>
            </a:pPr>
            <a:r>
              <a:rPr lang="uk-UA" altLang="fr-FR" sz="1400" dirty="0" smtClean="0">
                <a:solidFill>
                  <a:schemeClr val="dk1"/>
                </a:solidFill>
                <a:ea typeface="ＭＳ Ｐゴシック" charset="-128"/>
                <a:cs typeface="ＭＳ Ｐゴシック" charset="-128"/>
              </a:rPr>
              <a:t> Стійка 1: Пряме завантаження первинної пробірки в стійку для зразків</a:t>
            </a:r>
          </a:p>
          <a:p>
            <a:pPr marL="447675" marR="0" indent="-266700" eaLnBrk="0" fontAlgn="base" hangingPunct="0">
              <a:lnSpc>
                <a:spcPct val="114000"/>
              </a:lnSpc>
              <a:spcBef>
                <a:spcPct val="0"/>
              </a:spcBef>
              <a:spcAft>
                <a:spcPct val="0"/>
              </a:spcAft>
              <a:buClrTx/>
              <a:buSzPts val="1000"/>
              <a:buBlip>
                <a:blip r:embed="rId2"/>
              </a:buBlip>
            </a:pPr>
            <a:r>
              <a:rPr lang="uk-UA" altLang="fr-FR" sz="1400" dirty="0" smtClean="0">
                <a:solidFill>
                  <a:schemeClr val="dk1"/>
                </a:solidFill>
                <a:ea typeface="ＭＳ Ｐゴシック" charset="-128"/>
                <a:cs typeface="ＭＳ Ｐゴシック" charset="-128"/>
              </a:rPr>
              <a:t> Стійка 2: </a:t>
            </a:r>
            <a:r>
              <a:rPr lang="uk-UA" altLang="fr-FR" sz="1400" dirty="0" err="1" smtClean="0">
                <a:solidFill>
                  <a:schemeClr val="dk1"/>
                </a:solidFill>
                <a:ea typeface="ＭＳ Ｐゴシック" charset="-128"/>
                <a:cs typeface="ＭＳ Ｐゴシック" charset="-128"/>
              </a:rPr>
              <a:t>стійка</a:t>
            </a:r>
            <a:r>
              <a:rPr lang="uk-UA" altLang="fr-FR" sz="1400" dirty="0" smtClean="0">
                <a:solidFill>
                  <a:schemeClr val="dk1"/>
                </a:solidFill>
                <a:ea typeface="ＭＳ Ｐゴシック" charset="-128"/>
                <a:cs typeface="ＭＳ Ｐゴシック" charset="-128"/>
              </a:rPr>
              <a:t> для ультразвукової обробки та / або вторинна стійка для пробірок</a:t>
            </a:r>
            <a:endParaRPr kumimoji="0" lang="fr-FR" altLang="fr-FR" sz="1400" b="0" i="0" u="none" strike="noStrike" cap="none" normalizeH="0" baseline="0" dirty="0" smtClean="0">
              <a:ln>
                <a:noFill/>
              </a:ln>
              <a:solidFill>
                <a:schemeClr val="tx1"/>
              </a:solidFill>
              <a:effectLst/>
            </a:endParaRPr>
          </a:p>
        </p:txBody>
      </p:sp>
      <p:sp>
        <p:nvSpPr>
          <p:cNvPr id="23" name="ZoneTexte 22"/>
          <p:cNvSpPr txBox="1"/>
          <p:nvPr/>
        </p:nvSpPr>
        <p:spPr>
          <a:xfrm>
            <a:off x="5924694" y="2360041"/>
            <a:ext cx="2046329" cy="338554"/>
          </a:xfrm>
          <a:prstGeom prst="rect">
            <a:avLst/>
          </a:prstGeom>
          <a:noFill/>
        </p:spPr>
        <p:txBody>
          <a:bodyPr wrap="none" rtlCol="0">
            <a:spAutoFit/>
          </a:bodyPr>
          <a:lstStyle/>
          <a:p>
            <a:pPr lvl="0" fontAlgn="base">
              <a:spcBef>
                <a:spcPct val="0"/>
              </a:spcBef>
              <a:spcAft>
                <a:spcPct val="0"/>
              </a:spcAft>
            </a:pPr>
            <a:r>
              <a:rPr lang="uk-UA" altLang="fr-FR" sz="1600" b="1" dirty="0" smtClean="0"/>
              <a:t>З</a:t>
            </a:r>
            <a:r>
              <a:rPr lang="en-US" altLang="fr-FR" sz="1600" b="1" dirty="0" smtClean="0"/>
              <a:t>T-</a:t>
            </a:r>
            <a:r>
              <a:rPr lang="uk-UA" altLang="fr-FR" sz="1600" b="1" dirty="0" err="1" smtClean="0"/>
              <a:t>ПЛР-ампліфікація</a:t>
            </a:r>
            <a:endParaRPr lang="en-US" altLang="fr-FR" sz="1600" b="1" dirty="0"/>
          </a:p>
        </p:txBody>
      </p:sp>
      <p:sp>
        <p:nvSpPr>
          <p:cNvPr id="24" name="ZoneTexte 23"/>
          <p:cNvSpPr txBox="1"/>
          <p:nvPr/>
        </p:nvSpPr>
        <p:spPr>
          <a:xfrm>
            <a:off x="6265391" y="2823174"/>
            <a:ext cx="2750368" cy="338554"/>
          </a:xfrm>
          <a:prstGeom prst="rect">
            <a:avLst/>
          </a:prstGeom>
          <a:noFill/>
        </p:spPr>
        <p:txBody>
          <a:bodyPr wrap="none" rtlCol="0">
            <a:spAutoFit/>
          </a:bodyPr>
          <a:lstStyle/>
          <a:p>
            <a:r>
              <a:rPr lang="uk-UA" sz="1600" b="1" dirty="0" smtClean="0"/>
              <a:t>Дозування зразка і реагенту</a:t>
            </a:r>
            <a:endParaRPr lang="en-US" sz="1600" dirty="0"/>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50" y="1429880"/>
            <a:ext cx="4776119" cy="2813371"/>
          </a:xfrm>
          <a:prstGeom prst="rect">
            <a:avLst/>
          </a:prstGeom>
          <a:ln>
            <a:noFill/>
          </a:ln>
          <a:effectLst>
            <a:outerShdw blurRad="292100" dist="139700" dir="2700000" algn="tl" rotWithShape="0">
              <a:srgbClr val="333333">
                <a:alpha val="65000"/>
              </a:srgbClr>
            </a:outerShdw>
          </a:effectLst>
        </p:spPr>
      </p:pic>
      <p:sp>
        <p:nvSpPr>
          <p:cNvPr id="32" name="ZoneTexte 5"/>
          <p:cNvSpPr txBox="1"/>
          <p:nvPr/>
        </p:nvSpPr>
        <p:spPr>
          <a:xfrm>
            <a:off x="5924694" y="1454265"/>
            <a:ext cx="2090509"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ru-RU" altLang="fr-FR" sz="1600" b="1" dirty="0" err="1" smtClean="0"/>
              <a:t>Завантаження</a:t>
            </a:r>
            <a:r>
              <a:rPr lang="ru-RU" altLang="fr-FR" sz="1600" b="1" dirty="0" smtClean="0"/>
              <a:t> </a:t>
            </a:r>
            <a:r>
              <a:rPr lang="ru-RU" altLang="fr-FR" sz="1600" b="1" dirty="0" err="1" smtClean="0"/>
              <a:t>зразка</a:t>
            </a:r>
            <a:endParaRPr lang="en-US" altLang="fr-FR" sz="1600" b="1" dirty="0"/>
          </a:p>
        </p:txBody>
      </p:sp>
      <p:sp>
        <p:nvSpPr>
          <p:cNvPr id="33" name="ZoneTexte 21"/>
          <p:cNvSpPr txBox="1"/>
          <p:nvPr/>
        </p:nvSpPr>
        <p:spPr>
          <a:xfrm>
            <a:off x="6262114" y="1896908"/>
            <a:ext cx="2015808" cy="33855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uk-UA" altLang="fr-FR" sz="1600" b="1" dirty="0" smtClean="0"/>
              <a:t>Базові приготування</a:t>
            </a:r>
            <a:endParaRPr lang="fr-FR" altLang="fr-FR" sz="1600" b="1"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100" y="1518331"/>
            <a:ext cx="232341" cy="232341"/>
          </a:xfrm>
          <a:prstGeom prst="rect">
            <a:avLst/>
          </a:prstGeom>
          <a:effectLst>
            <a:outerShdw blurRad="50800" dist="38100" dir="2700000" algn="tl" rotWithShape="0">
              <a:prstClr val="black">
                <a:alpha val="40000"/>
              </a:prstClr>
            </a:outerShdw>
          </a:effectLst>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897" y="1521143"/>
            <a:ext cx="232341" cy="232341"/>
          </a:xfrm>
          <a:prstGeom prst="rect">
            <a:avLst/>
          </a:prstGeom>
          <a:effectLst>
            <a:outerShdw blurRad="50800" dist="38100" dir="2700000" algn="tl" rotWithShape="0">
              <a:prstClr val="black">
                <a:alpha val="40000"/>
              </a:prstClr>
            </a:outerShdw>
          </a:effectLst>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7100" y="1967508"/>
            <a:ext cx="232341" cy="232341"/>
          </a:xfrm>
          <a:prstGeom prst="rect">
            <a:avLst/>
          </a:prstGeom>
          <a:effectLst>
            <a:outerShdw blurRad="50800" dist="38100" dir="2700000" algn="tl" rotWithShape="0">
              <a:prstClr val="black">
                <a:alpha val="40000"/>
              </a:prstClr>
            </a:outerShdw>
          </a:effectLst>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0897" y="1961829"/>
            <a:ext cx="232341" cy="232341"/>
          </a:xfrm>
          <a:prstGeom prst="rect">
            <a:avLst/>
          </a:prstGeom>
          <a:effectLst>
            <a:outerShdw blurRad="50800" dist="38100" dir="2700000" algn="tl" rotWithShape="0">
              <a:prstClr val="black">
                <a:alpha val="40000"/>
              </a:prstClr>
            </a:outerShdw>
          </a:effectLst>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509" y="1959736"/>
            <a:ext cx="232341" cy="232341"/>
          </a:xfrm>
          <a:prstGeom prst="rect">
            <a:avLst/>
          </a:prstGeom>
          <a:effectLst>
            <a:outerShdw blurRad="50800" dist="38100" dir="2700000" algn="tl" rotWithShape="0">
              <a:prstClr val="black">
                <a:alpha val="40000"/>
              </a:prstClr>
            </a:outerShdw>
          </a:effectLst>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7100" y="2416685"/>
            <a:ext cx="232341" cy="232341"/>
          </a:xfrm>
          <a:prstGeom prst="rect">
            <a:avLst/>
          </a:prstGeom>
          <a:effectLst>
            <a:outerShdw blurRad="50800" dist="38100" dir="2700000" algn="tl" rotWithShape="0">
              <a:prstClr val="black">
                <a:alpha val="40000"/>
              </a:prstClr>
            </a:outerShdw>
          </a:effectLst>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0897" y="2413148"/>
            <a:ext cx="232341" cy="232341"/>
          </a:xfrm>
          <a:prstGeom prst="rect">
            <a:avLst/>
          </a:prstGeom>
          <a:effectLst>
            <a:outerShdw blurRad="50800" dist="38100" dir="2700000" algn="tl" rotWithShape="0">
              <a:prstClr val="black">
                <a:alpha val="40000"/>
              </a:prstClr>
            </a:outerShdw>
          </a:effectLst>
        </p:spPr>
      </p:pic>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77100" y="2865861"/>
            <a:ext cx="232341" cy="232341"/>
          </a:xfrm>
          <a:prstGeom prst="rect">
            <a:avLst/>
          </a:prstGeom>
          <a:effectLst>
            <a:outerShdw blurRad="50800" dist="38100" dir="2700000" algn="tl" rotWithShape="0">
              <a:prstClr val="black">
                <a:alpha val="40000"/>
              </a:prstClr>
            </a:outerShdw>
          </a:effectLst>
        </p:spPr>
      </p:pic>
      <p:pic>
        <p:nvPicPr>
          <p:cNvPr id="14" name="Imag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00897" y="2864467"/>
            <a:ext cx="232341" cy="232341"/>
          </a:xfrm>
          <a:prstGeom prst="rect">
            <a:avLst/>
          </a:prstGeom>
          <a:effectLst>
            <a:outerShdw blurRad="50800" dist="38100" dir="2700000" algn="tl" rotWithShape="0">
              <a:prstClr val="black">
                <a:alpha val="40000"/>
              </a:prstClr>
            </a:outerShdw>
          </a:effectLst>
        </p:spPr>
      </p:pic>
      <p:pic>
        <p:nvPicPr>
          <p:cNvPr id="15" name="Imag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28509" y="2864466"/>
            <a:ext cx="232341" cy="232341"/>
          </a:xfrm>
          <a:prstGeom prst="rect">
            <a:avLst/>
          </a:prstGeom>
          <a:effectLst>
            <a:outerShdw blurRad="50800" dist="38100" dir="2700000" algn="tl" rotWithShape="0">
              <a:prstClr val="black">
                <a:alpha val="40000"/>
              </a:prstClr>
            </a:outerShdw>
          </a:effectLst>
        </p:spPr>
      </p:pic>
      <p:pic>
        <p:nvPicPr>
          <p:cNvPr id="34" name="Imag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61" y="5749654"/>
            <a:ext cx="232341" cy="232341"/>
          </a:xfrm>
          <a:prstGeom prst="rect">
            <a:avLst/>
          </a:prstGeom>
          <a:effectLst>
            <a:outerShdw blurRad="50800" dist="38100" dir="2700000" algn="tl" rotWithShape="0">
              <a:prstClr val="black">
                <a:alpha val="40000"/>
              </a:prstClr>
            </a:outerShdw>
          </a:effectLst>
        </p:spPr>
      </p:pic>
      <p:pic>
        <p:nvPicPr>
          <p:cNvPr id="36" name="Imag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232" y="6004712"/>
            <a:ext cx="232341" cy="232341"/>
          </a:xfrm>
          <a:prstGeom prst="rect">
            <a:avLst/>
          </a:prstGeom>
          <a:effectLst>
            <a:outerShdw blurRad="50800" dist="38100" dir="2700000" algn="tl" rotWithShape="0">
              <a:prstClr val="black">
                <a:alpha val="40000"/>
              </a:prstClr>
            </a:outerShdw>
          </a:effectLst>
        </p:spPr>
      </p:pic>
      <p:sp>
        <p:nvSpPr>
          <p:cNvPr id="25" name="ZoneTexte 24"/>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17339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1" y="238408"/>
            <a:ext cx="711296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Універсальна </a:t>
            </a:r>
            <a:r>
              <a:rPr lang="uk-UA" sz="3600" dirty="0" err="1" smtClean="0">
                <a:solidFill>
                  <a:schemeClr val="bg1">
                    <a:lumMod val="50000"/>
                  </a:schemeClr>
                </a:solidFill>
              </a:rPr>
              <a:t>пробопідготовка</a:t>
            </a:r>
            <a:endParaRPr lang="en-US" sz="3600" dirty="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ext Box 2"/>
          <p:cNvSpPr txBox="1">
            <a:spLocks noChangeArrowheads="1"/>
          </p:cNvSpPr>
          <p:nvPr/>
        </p:nvSpPr>
        <p:spPr bwMode="auto">
          <a:xfrm>
            <a:off x="232023" y="4124528"/>
            <a:ext cx="8378738" cy="2617425"/>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12 незалежних позицій виділення</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Готові до використання попередньо наповнені унітарні картриджі з </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усіма екстракційними реактивами</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Позитивна ідентифікація картриджа: 2</a:t>
            </a:r>
            <a:r>
              <a:rPr lang="en-US" altLang="fr-FR" sz="1200" dirty="0" smtClean="0">
                <a:solidFill>
                  <a:schemeClr val="dk1"/>
                </a:solidFill>
                <a:ea typeface="ＭＳ Ｐゴシック" charset="-128"/>
                <a:cs typeface="ＭＳ Ｐゴシック" charset="-128"/>
              </a:rPr>
              <a:t>D </a:t>
            </a:r>
            <a:r>
              <a:rPr lang="uk-UA" altLang="fr-FR" sz="1200" dirty="0" smtClean="0">
                <a:solidFill>
                  <a:schemeClr val="dk1"/>
                </a:solidFill>
                <a:ea typeface="ＭＳ Ｐゴシック" charset="-128"/>
                <a:cs typeface="ＭＳ Ｐゴシック" charset="-128"/>
              </a:rPr>
              <a:t>штрих-код та інтегрований зчитувач</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Ефективне виділення: Технологія </a:t>
            </a:r>
            <a:r>
              <a:rPr lang="en-US" altLang="fr-FR" sz="1200" dirty="0" err="1" smtClean="0">
                <a:solidFill>
                  <a:schemeClr val="dk1"/>
                </a:solidFill>
                <a:ea typeface="ＭＳ Ｐゴシック" charset="-128"/>
                <a:cs typeface="ＭＳ Ｐゴシック" charset="-128"/>
              </a:rPr>
              <a:t>Magtration</a:t>
            </a:r>
            <a:r>
              <a:rPr lang="en-US" altLang="fr-FR" sz="1200" dirty="0" smtClean="0">
                <a:solidFill>
                  <a:schemeClr val="dk1"/>
                </a:solidFill>
                <a:ea typeface="ＭＳ Ｐゴシック" charset="-128"/>
                <a:cs typeface="ＭＳ Ｐゴシック" charset="-128"/>
              </a:rPr>
              <a:t>® (</a:t>
            </a:r>
            <a:r>
              <a:rPr lang="uk-UA" altLang="fr-FR" sz="1200" dirty="0" smtClean="0">
                <a:solidFill>
                  <a:schemeClr val="dk1"/>
                </a:solidFill>
                <a:ea typeface="ＭＳ Ｐゴシック" charset="-128"/>
                <a:cs typeface="ＭＳ Ｐゴシック" charset="-128"/>
              </a:rPr>
              <a:t>магнітні кульки)</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Універсальна екстракція: </a:t>
            </a:r>
            <a:r>
              <a:rPr lang="uk-UA" altLang="fr-FR" sz="1200" dirty="0" err="1" smtClean="0">
                <a:solidFill>
                  <a:schemeClr val="dk1"/>
                </a:solidFill>
                <a:ea typeface="ＭＳ Ｐゴシック" charset="-128"/>
                <a:cs typeface="ＭＳ Ｐゴシック" charset="-128"/>
              </a:rPr>
              <a:t>геномна</a:t>
            </a:r>
            <a:r>
              <a:rPr lang="uk-UA" altLang="fr-FR" sz="1200" dirty="0" smtClean="0">
                <a:solidFill>
                  <a:schemeClr val="dk1"/>
                </a:solidFill>
                <a:ea typeface="ＭＳ Ｐゴシック" charset="-128"/>
                <a:cs typeface="ＭＳ Ｐゴシック" charset="-128"/>
              </a:rPr>
              <a:t> ДНК, вірусна та бактеріальна ДНК / РНК</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Високий вихід навіть при малому зразку 200 мкл</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Короткий час обороту: 27 </a:t>
            </a:r>
            <a:r>
              <a:rPr lang="uk-UA" altLang="fr-FR" sz="1200" dirty="0" err="1" smtClean="0">
                <a:solidFill>
                  <a:schemeClr val="dk1"/>
                </a:solidFill>
                <a:ea typeface="ＭＳ Ｐゴシック" charset="-128"/>
                <a:cs typeface="ＭＳ Ｐゴシック" charset="-128"/>
              </a:rPr>
              <a:t>хв</a:t>
            </a:r>
            <a:endParaRPr lang="uk-UA" altLang="fr-FR" sz="1200" dirty="0" smtClean="0">
              <a:solidFill>
                <a:schemeClr val="dk1"/>
              </a:solidFill>
              <a:ea typeface="ＭＳ Ｐゴシック" charset="-128"/>
              <a:cs typeface="ＭＳ Ｐゴシック" charset="-128"/>
            </a:endParaRP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Виділенні </a:t>
            </a:r>
            <a:r>
              <a:rPr lang="en-US" altLang="fr-FR" sz="1200" dirty="0" smtClean="0">
                <a:solidFill>
                  <a:schemeClr val="dk1"/>
                </a:solidFill>
                <a:ea typeface="ＭＳ Ｐゴシック" charset="-128"/>
                <a:cs typeface="ＭＳ Ｐゴシック" charset="-128"/>
              </a:rPr>
              <a:t>NA, </a:t>
            </a:r>
            <a:r>
              <a:rPr lang="uk-UA" altLang="fr-FR" sz="1200" dirty="0" smtClean="0">
                <a:solidFill>
                  <a:schemeClr val="dk1"/>
                </a:solidFill>
                <a:ea typeface="ＭＳ Ｐゴシック" charset="-128"/>
                <a:cs typeface="ＭＳ Ｐゴシック" charset="-128"/>
              </a:rPr>
              <a:t>що залишилися, йдуть для додаткового тестування або архівування</a:t>
            </a:r>
          </a:p>
          <a:p>
            <a:pPr marL="447675" lvl="0"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Одне посилання: </a:t>
            </a:r>
            <a:r>
              <a:rPr lang="en-US" altLang="fr-FR" sz="1200" dirty="0" err="1" smtClean="0">
                <a:solidFill>
                  <a:schemeClr val="dk1"/>
                </a:solidFill>
                <a:ea typeface="ＭＳ Ｐゴシック" charset="-128"/>
                <a:cs typeface="ＭＳ Ｐゴシック" charset="-128"/>
              </a:rPr>
              <a:t>ELITe</a:t>
            </a:r>
            <a:r>
              <a:rPr lang="en-US" altLang="fr-FR" sz="1200" dirty="0" smtClean="0">
                <a:solidFill>
                  <a:schemeClr val="dk1"/>
                </a:solidFill>
                <a:ea typeface="ＭＳ Ｐゴシック" charset="-128"/>
                <a:cs typeface="ＭＳ Ｐゴシック" charset="-128"/>
              </a:rPr>
              <a:t> </a:t>
            </a:r>
            <a:r>
              <a:rPr lang="en-US" altLang="fr-FR" sz="1200" dirty="0" err="1" smtClean="0">
                <a:solidFill>
                  <a:schemeClr val="dk1"/>
                </a:solidFill>
                <a:ea typeface="ＭＳ Ｐゴシック" charset="-128"/>
                <a:cs typeface="ＭＳ Ｐゴシック" charset="-128"/>
              </a:rPr>
              <a:t>InGenius</a:t>
            </a:r>
            <a:r>
              <a:rPr lang="en-US" altLang="fr-FR" sz="1200" dirty="0" smtClean="0">
                <a:solidFill>
                  <a:schemeClr val="dk1"/>
                </a:solidFill>
                <a:ea typeface="ＭＳ Ｐゴシック" charset="-128"/>
                <a:cs typeface="ＭＳ Ｐゴシック" charset="-128"/>
              </a:rPr>
              <a:t> SP 200</a:t>
            </a:r>
            <a:endParaRPr kumimoji="0" lang="fr-FR" altLang="fr-FR" sz="1200" b="0" i="0" u="none" strike="noStrike" cap="none" normalizeH="0" baseline="0" dirty="0" smtClean="0">
              <a:ln>
                <a:noFill/>
              </a:ln>
              <a:effectLst/>
            </a:endParaRPr>
          </a:p>
        </p:txBody>
      </p:sp>
      <p:pic>
        <p:nvPicPr>
          <p:cNvPr id="1027" name="Picture 3" descr="extraction cartridge (2)"/>
          <p:cNvPicPr>
            <a:picLocks noChangeAspect="1" noChangeArrowheads="1"/>
          </p:cNvPicPr>
          <p:nvPr/>
        </p:nvPicPr>
        <p:blipFill>
          <a:blip r:embed="rId3" cstate="print">
            <a:extLst>
              <a:ext uri="{28A0092B-C50C-407E-A947-70E740481C1C}">
                <a14:useLocalDpi xmlns:a14="http://schemas.microsoft.com/office/drawing/2010/main" val="0"/>
              </a:ext>
            </a:extLst>
          </a:blip>
          <a:srcRect l="-974" t="6128" r="-4886" b="1558"/>
          <a:stretch>
            <a:fillRect/>
          </a:stretch>
        </p:blipFill>
        <p:spPr bwMode="auto">
          <a:xfrm>
            <a:off x="5413648" y="2809253"/>
            <a:ext cx="2961771" cy="1282681"/>
          </a:xfrm>
          <a:prstGeom prst="roundRect">
            <a:avLst>
              <a:gd name="adj" fmla="val 16667"/>
            </a:avLst>
          </a:prstGeom>
          <a:noFill/>
          <a:ln w="12700" algn="ctr">
            <a:solidFill>
              <a:srgbClr val="005A8B"/>
            </a:solidFill>
            <a:prstDash val="dash"/>
            <a:round/>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1878" y="4281548"/>
            <a:ext cx="3252122" cy="1584232"/>
          </a:xfrm>
          <a:prstGeom prst="rect">
            <a:avLst/>
          </a:prstGeom>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50" y="1070044"/>
            <a:ext cx="4776119" cy="2811292"/>
          </a:xfrm>
          <a:prstGeom prst="rect">
            <a:avLst/>
          </a:prstGeom>
          <a:ln>
            <a:noFill/>
          </a:ln>
          <a:effectLst>
            <a:outerShdw blurRad="292100" dist="139700" dir="2700000" algn="tl" rotWithShape="0">
              <a:srgbClr val="333333">
                <a:alpha val="65000"/>
              </a:srgbClr>
            </a:outerShdw>
          </a:effectLst>
        </p:spPr>
      </p:pic>
      <p:sp>
        <p:nvSpPr>
          <p:cNvPr id="25" name="Text Box 17"/>
          <p:cNvSpPr txBox="1">
            <a:spLocks noChangeArrowheads="1"/>
          </p:cNvSpPr>
          <p:nvPr/>
        </p:nvSpPr>
        <p:spPr bwMode="auto">
          <a:xfrm>
            <a:off x="5545320" y="2016729"/>
            <a:ext cx="3374944" cy="28909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ru-RU" altLang="fr-FR" sz="1200" b="1" dirty="0" err="1" smtClean="0"/>
              <a:t>Пробірка</a:t>
            </a:r>
            <a:r>
              <a:rPr lang="ru-RU" altLang="fr-FR" sz="1200" b="1" dirty="0" smtClean="0"/>
              <a:t> для </a:t>
            </a:r>
            <a:r>
              <a:rPr lang="ru-RU" altLang="fr-FR" sz="1200" b="1" dirty="0" err="1" smtClean="0"/>
              <a:t>зберігання</a:t>
            </a:r>
            <a:r>
              <a:rPr lang="ru-RU" altLang="fr-FR" sz="1200" b="1" dirty="0" smtClean="0"/>
              <a:t> </a:t>
            </a:r>
            <a:r>
              <a:rPr lang="ru-RU" altLang="fr-FR" sz="1200" b="1" dirty="0" err="1" smtClean="0"/>
              <a:t>нуклеїнових</a:t>
            </a:r>
            <a:r>
              <a:rPr lang="ru-RU" altLang="fr-FR" sz="1200" b="1" dirty="0" smtClean="0"/>
              <a:t> кислот</a:t>
            </a:r>
            <a:endParaRPr lang="fr-FR" altLang="fr-FR" sz="1200" b="1" dirty="0" smtClean="0"/>
          </a:p>
        </p:txBody>
      </p:sp>
      <p:sp>
        <p:nvSpPr>
          <p:cNvPr id="26" name="Text Box 18"/>
          <p:cNvSpPr txBox="1">
            <a:spLocks noChangeArrowheads="1"/>
          </p:cNvSpPr>
          <p:nvPr/>
        </p:nvSpPr>
        <p:spPr bwMode="auto">
          <a:xfrm>
            <a:off x="5545320" y="2459338"/>
            <a:ext cx="1704123" cy="332224"/>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fontAlgn="base" hangingPunct="0">
              <a:spcBef>
                <a:spcPct val="0"/>
              </a:spcBef>
              <a:spcAft>
                <a:spcPct val="0"/>
              </a:spcAft>
            </a:pPr>
            <a:r>
              <a:rPr lang="uk-UA" altLang="fr-FR" sz="1200" b="1" dirty="0" smtClean="0"/>
              <a:t>Картридж для виділень</a:t>
            </a:r>
            <a:endParaRPr lang="fr-FR" altLang="fr-FR" sz="1200" b="1" dirty="0" smtClean="0"/>
          </a:p>
        </p:txBody>
      </p:sp>
      <p:sp>
        <p:nvSpPr>
          <p:cNvPr id="27" name="Text Box 19"/>
          <p:cNvSpPr txBox="1">
            <a:spLocks noChangeArrowheads="1"/>
          </p:cNvSpPr>
          <p:nvPr/>
        </p:nvSpPr>
        <p:spPr bwMode="auto">
          <a:xfrm>
            <a:off x="5545320" y="1561113"/>
            <a:ext cx="3452765" cy="38441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eaLnBrk="0" fontAlgn="base" hangingPunct="0">
              <a:lnSpc>
                <a:spcPct val="100000"/>
              </a:lnSpc>
              <a:spcBef>
                <a:spcPct val="0"/>
              </a:spcBef>
              <a:spcAft>
                <a:spcPct val="0"/>
              </a:spcAft>
              <a:buClrTx/>
              <a:buSzTx/>
              <a:buFontTx/>
              <a:buNone/>
              <a:tabLst/>
            </a:pPr>
            <a:r>
              <a:rPr lang="ru-RU" altLang="fr-FR" sz="1200" b="1" dirty="0" err="1" smtClean="0"/>
              <a:t>Вбудована</a:t>
            </a:r>
            <a:r>
              <a:rPr lang="ru-RU" altLang="fr-FR" sz="1200" b="1" dirty="0" smtClean="0"/>
              <a:t> </a:t>
            </a:r>
            <a:r>
              <a:rPr lang="ru-RU" altLang="fr-FR" sz="1200" b="1" dirty="0" err="1" smtClean="0"/>
              <a:t>касета</a:t>
            </a:r>
            <a:r>
              <a:rPr lang="ru-RU" altLang="fr-FR" sz="1200" b="1" dirty="0" smtClean="0"/>
              <a:t> </a:t>
            </a:r>
            <a:r>
              <a:rPr lang="ru-RU" altLang="fr-FR" sz="1200" b="1" dirty="0" err="1" smtClean="0"/>
              <a:t>з</a:t>
            </a:r>
            <a:r>
              <a:rPr lang="ru-RU" altLang="fr-FR" sz="1200" b="1" dirty="0" smtClean="0"/>
              <a:t> наконечниками: </a:t>
            </a:r>
            <a:r>
              <a:rPr lang="ru-RU" altLang="fr-FR" sz="1200" dirty="0" smtClean="0"/>
              <a:t>наконечники для </a:t>
            </a:r>
            <a:r>
              <a:rPr lang="ru-RU" altLang="fr-FR" sz="1200" dirty="0" err="1" smtClean="0"/>
              <a:t>проколювання</a:t>
            </a:r>
            <a:r>
              <a:rPr lang="ru-RU" altLang="fr-FR" sz="1200" dirty="0" smtClean="0"/>
              <a:t> </a:t>
            </a:r>
            <a:r>
              <a:rPr lang="ru-RU" altLang="fr-FR" sz="1200" dirty="0" err="1" smtClean="0"/>
              <a:t>і</a:t>
            </a:r>
            <a:r>
              <a:rPr lang="ru-RU" altLang="fr-FR" sz="1200" dirty="0" smtClean="0"/>
              <a:t> </a:t>
            </a:r>
            <a:r>
              <a:rPr lang="ru-RU" altLang="fr-FR" sz="1200" dirty="0" err="1" smtClean="0"/>
              <a:t>розкапування</a:t>
            </a:r>
            <a:endParaRPr lang="fr-FR" altLang="fr-FR" sz="1200" dirty="0" smtClean="0"/>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8897" y="1573027"/>
            <a:ext cx="232341" cy="232341"/>
          </a:xfrm>
          <a:prstGeom prst="rect">
            <a:avLst/>
          </a:prstGeom>
          <a:effectLst>
            <a:outerShdw blurRad="50800" dist="38100" dir="2700000" algn="tl" rotWithShape="0">
              <a:prstClr val="black">
                <a:alpha val="40000"/>
              </a:prstClr>
            </a:outerShdw>
          </a:effectLst>
        </p:spPr>
      </p:pic>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0556" y="2033724"/>
            <a:ext cx="232341" cy="232341"/>
          </a:xfrm>
          <a:prstGeom prst="rect">
            <a:avLst/>
          </a:prstGeom>
          <a:effectLst>
            <a:outerShdw blurRad="50800" dist="38100" dir="2700000" algn="tl" rotWithShape="0">
              <a:prstClr val="black">
                <a:alpha val="40000"/>
              </a:prstClr>
            </a:outerShdw>
          </a:effectLst>
        </p:spPr>
      </p:pic>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0556" y="2494421"/>
            <a:ext cx="232341" cy="232341"/>
          </a:xfrm>
          <a:prstGeom prst="rect">
            <a:avLst/>
          </a:prstGeom>
          <a:effectLst>
            <a:outerShdw blurRad="50800" dist="38100" dir="2700000" algn="tl" rotWithShape="0">
              <a:prstClr val="black">
                <a:alpha val="40000"/>
              </a:prstClr>
            </a:outerShdw>
          </a:effectLst>
        </p:spPr>
      </p:pic>
      <p:sp>
        <p:nvSpPr>
          <p:cNvPr id="15" name="ZoneTexte 14"/>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528803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496111"/>
            <a:ext cx="7112968" cy="7587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base">
              <a:spcAft>
                <a:spcPct val="0"/>
              </a:spcAft>
            </a:pPr>
            <a:r>
              <a:rPr lang="uk-UA" altLang="fr-FR" sz="3600" dirty="0" err="1" smtClean="0">
                <a:solidFill>
                  <a:schemeClr val="bg1">
                    <a:lumMod val="50000"/>
                  </a:schemeClr>
                </a:solidFill>
              </a:rPr>
              <a:t>ПЛР-ампліфікація</a:t>
            </a:r>
            <a:r>
              <a:rPr lang="uk-UA" altLang="fr-FR" sz="3600" dirty="0" smtClean="0">
                <a:solidFill>
                  <a:schemeClr val="bg1">
                    <a:lumMod val="50000"/>
                  </a:schemeClr>
                </a:solidFill>
              </a:rPr>
              <a:t> в реальному часі</a:t>
            </a:r>
            <a:endParaRPr lang="fr-FR" altLang="fr-FR" sz="3600" dirty="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ext Box 2"/>
          <p:cNvSpPr txBox="1">
            <a:spLocks noChangeArrowheads="1"/>
          </p:cNvSpPr>
          <p:nvPr/>
        </p:nvSpPr>
        <p:spPr bwMode="auto">
          <a:xfrm>
            <a:off x="277850" y="4444014"/>
            <a:ext cx="8627554" cy="210062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447675"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12 модулів ПЛР з незалежним контролем для одночасного проведення різних аналізів ПЛР</a:t>
            </a:r>
          </a:p>
          <a:p>
            <a:pPr marL="447675"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Можливість мультиплексування з 6-оптичними каналами на модуль і аналіз кривої плавлення</a:t>
            </a:r>
          </a:p>
          <a:p>
            <a:pPr marL="447675"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Кілька тестів ПЛР паралельно з одного витягнутого зразка</a:t>
            </a:r>
          </a:p>
          <a:p>
            <a:pPr marL="447675"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Відкритий розчин, сумісний з декількома хімічними препаратами, включаючи </a:t>
            </a:r>
            <a:r>
              <a:rPr lang="en-ZA" altLang="fr-FR" sz="1200" dirty="0" err="1" smtClean="0">
                <a:solidFill>
                  <a:schemeClr val="dk1"/>
                </a:solidFill>
                <a:ea typeface="ＭＳ Ｐゴシック" charset="-128"/>
                <a:cs typeface="ＭＳ Ｐゴシック" charset="-128"/>
              </a:rPr>
              <a:t>ELITe</a:t>
            </a:r>
            <a:r>
              <a:rPr lang="en-ZA" altLang="fr-FR" sz="1200" dirty="0" smtClean="0">
                <a:solidFill>
                  <a:schemeClr val="dk1"/>
                </a:solidFill>
                <a:ea typeface="ＭＳ Ｐゴシック" charset="-128"/>
                <a:cs typeface="ＭＳ Ｐゴシック" charset="-128"/>
              </a:rPr>
              <a:t> MGB®, </a:t>
            </a:r>
            <a:r>
              <a:rPr lang="en-ZA" altLang="fr-FR" sz="1200" dirty="0" err="1" smtClean="0">
                <a:solidFill>
                  <a:schemeClr val="dk1"/>
                </a:solidFill>
                <a:ea typeface="ＭＳ Ｐゴシック" charset="-128"/>
                <a:cs typeface="ＭＳ Ｐゴシック" charset="-128"/>
              </a:rPr>
              <a:t>Taqman</a:t>
            </a:r>
            <a:r>
              <a:rPr lang="en-ZA" altLang="fr-FR" sz="1200" dirty="0" smtClean="0">
                <a:solidFill>
                  <a:schemeClr val="dk1"/>
                </a:solidFill>
                <a:ea typeface="ＭＳ Ｐゴシック" charset="-128"/>
                <a:cs typeface="ＭＳ Ｐゴシック" charset="-128"/>
              </a:rPr>
              <a:t>, Scorpion, </a:t>
            </a:r>
            <a:r>
              <a:rPr lang="en-ZA" altLang="fr-FR" sz="1200" dirty="0" err="1" smtClean="0">
                <a:solidFill>
                  <a:schemeClr val="dk1"/>
                </a:solidFill>
                <a:ea typeface="ＭＳ Ｐゴシック" charset="-128"/>
                <a:cs typeface="ＭＳ Ｐゴシック" charset="-128"/>
              </a:rPr>
              <a:t>Sybergreen</a:t>
            </a:r>
            <a:endParaRPr lang="en-ZA" altLang="fr-FR" sz="1200" dirty="0" smtClean="0">
              <a:solidFill>
                <a:schemeClr val="dk1"/>
              </a:solidFill>
              <a:ea typeface="ＭＳ Ｐゴシック" charset="-128"/>
              <a:cs typeface="ＭＳ Ｐゴシック" charset="-128"/>
            </a:endParaRPr>
          </a:p>
          <a:p>
            <a:pPr marL="447675" indent="-266700" eaLnBrk="0" fontAlgn="base" hangingPunct="0">
              <a:lnSpc>
                <a:spcPct val="114000"/>
              </a:lnSpc>
              <a:spcBef>
                <a:spcPct val="0"/>
              </a:spcBef>
              <a:spcAft>
                <a:spcPct val="0"/>
              </a:spcAft>
              <a:buSzPts val="1000"/>
              <a:buBlip>
                <a:blip r:embed="rId2"/>
              </a:buBlip>
              <a:tabLst/>
            </a:pPr>
            <a:r>
              <a:rPr lang="en-ZA" altLang="fr-FR" sz="1200" dirty="0" smtClean="0">
                <a:solidFill>
                  <a:schemeClr val="dk1"/>
                </a:solidFill>
                <a:ea typeface="ＭＳ Ｐゴシック" charset="-128"/>
                <a:cs typeface="ＭＳ Ｐゴシック" charset="-128"/>
              </a:rPr>
              <a:t> </a:t>
            </a:r>
            <a:r>
              <a:rPr lang="uk-UA" altLang="fr-FR" sz="1200" dirty="0" smtClean="0">
                <a:solidFill>
                  <a:schemeClr val="dk1"/>
                </a:solidFill>
                <a:ea typeface="ＭＳ Ｐゴシック" charset="-128"/>
                <a:cs typeface="ＭＳ Ｐゴシック" charset="-128"/>
              </a:rPr>
              <a:t>Можливість для користувача меню, включаючи </a:t>
            </a:r>
            <a:r>
              <a:rPr lang="en-ZA" altLang="fr-FR" sz="1200" dirty="0" smtClean="0">
                <a:solidFill>
                  <a:schemeClr val="dk1"/>
                </a:solidFill>
                <a:ea typeface="ＭＳ Ｐゴシック" charset="-128"/>
                <a:cs typeface="ＭＳ Ｐゴシック" charset="-128"/>
              </a:rPr>
              <a:t>CE-IVD, </a:t>
            </a:r>
            <a:r>
              <a:rPr lang="uk-UA" altLang="fr-FR" sz="1200" dirty="0" smtClean="0">
                <a:solidFill>
                  <a:schemeClr val="dk1"/>
                </a:solidFill>
                <a:ea typeface="ＭＳ Ｐゴシック" charset="-128"/>
                <a:cs typeface="ＭＳ Ｐゴシック" charset="-128"/>
              </a:rPr>
              <a:t>лабораторно розроблені тести або будь-які інші тести, що представляють інтерес</a:t>
            </a:r>
          </a:p>
          <a:p>
            <a:pPr marL="447675"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Загальний обсяг реакції ЗТ-ПЛР: від 20 до 50 мкл</a:t>
            </a:r>
          </a:p>
          <a:p>
            <a:pPr marL="447675" indent="-266700" eaLnBrk="0" fontAlgn="base" hangingPunct="0">
              <a:lnSpc>
                <a:spcPct val="114000"/>
              </a:lnSpc>
              <a:spcBef>
                <a:spcPct val="0"/>
              </a:spcBef>
              <a:spcAft>
                <a:spcPct val="0"/>
              </a:spcAft>
              <a:buSzPts val="1000"/>
              <a:buBlip>
                <a:blip r:embed="rId2"/>
              </a:buBlip>
              <a:tabLst/>
            </a:pPr>
            <a:r>
              <a:rPr lang="uk-UA" altLang="fr-FR" sz="1200" dirty="0" smtClean="0">
                <a:solidFill>
                  <a:schemeClr val="dk1"/>
                </a:solidFill>
                <a:ea typeface="ＭＳ Ｐゴシック" charset="-128"/>
                <a:cs typeface="ＭＳ Ｐゴシック" charset="-128"/>
              </a:rPr>
              <a:t> Час обороту: 65 хвилин з реагентами </a:t>
            </a:r>
            <a:r>
              <a:rPr lang="en-ZA" altLang="fr-FR" sz="1200" dirty="0" err="1" smtClean="0">
                <a:solidFill>
                  <a:schemeClr val="dk1"/>
                </a:solidFill>
                <a:ea typeface="ＭＳ Ｐゴシック" charset="-128"/>
                <a:cs typeface="ＭＳ Ｐゴシック" charset="-128"/>
              </a:rPr>
              <a:t>ELITe</a:t>
            </a:r>
            <a:r>
              <a:rPr lang="en-ZA" altLang="fr-FR" sz="1200" dirty="0" smtClean="0">
                <a:solidFill>
                  <a:schemeClr val="dk1"/>
                </a:solidFill>
                <a:ea typeface="ＭＳ Ｐゴシック" charset="-128"/>
                <a:cs typeface="ＭＳ Ｐゴシック" charset="-128"/>
              </a:rPr>
              <a:t> MGB®</a:t>
            </a:r>
          </a:p>
          <a:p>
            <a:pPr marL="447675" indent="-266700" eaLnBrk="0" fontAlgn="base" hangingPunct="0">
              <a:lnSpc>
                <a:spcPct val="114000"/>
              </a:lnSpc>
              <a:spcBef>
                <a:spcPct val="0"/>
              </a:spcBef>
              <a:spcAft>
                <a:spcPct val="0"/>
              </a:spcAft>
              <a:buSzPts val="1000"/>
              <a:buBlip>
                <a:blip r:embed="rId2"/>
              </a:buBlip>
              <a:tabLst/>
            </a:pPr>
            <a:r>
              <a:rPr lang="en-ZA" altLang="fr-FR" sz="1200" dirty="0" smtClean="0">
                <a:solidFill>
                  <a:schemeClr val="dk1"/>
                </a:solidFill>
                <a:ea typeface="ＭＳ Ｐゴシック" charset="-128"/>
                <a:cs typeface="ＭＳ Ｐゴシック" charset="-128"/>
              </a:rPr>
              <a:t> </a:t>
            </a:r>
            <a:r>
              <a:rPr lang="uk-UA" altLang="fr-FR" sz="1200" dirty="0" smtClean="0">
                <a:solidFill>
                  <a:schemeClr val="dk1"/>
                </a:solidFill>
                <a:ea typeface="ＭＳ Ｐゴシック" charset="-128"/>
                <a:cs typeface="ＭＳ Ｐゴシック" charset="-128"/>
              </a:rPr>
              <a:t>Програмування тесту довільного доступу і пакетна обробка зразків</a:t>
            </a:r>
            <a:endParaRPr kumimoji="0" lang="en-US" altLang="fr-FR" sz="1200" b="0" i="0" u="none" strike="noStrike" cap="none" normalizeH="0" baseline="0" dirty="0" smtClean="0">
              <a:ln>
                <a:noFill/>
              </a:ln>
              <a:solidFill>
                <a:srgbClr val="005A8B"/>
              </a:solidFill>
              <a:effectLst/>
              <a:latin typeface="Myriad Pro" panose="020B0503030403020204" pitchFamily="34" charset="0"/>
            </a:endParaRPr>
          </a:p>
        </p:txBody>
      </p:sp>
      <p:sp>
        <p:nvSpPr>
          <p:cNvPr id="6" name="ZoneTexte 5"/>
          <p:cNvSpPr txBox="1"/>
          <p:nvPr/>
        </p:nvSpPr>
        <p:spPr>
          <a:xfrm>
            <a:off x="5292762" y="1569332"/>
            <a:ext cx="3553367" cy="2677656"/>
          </a:xfrm>
          <a:prstGeom prst="rect">
            <a:avLst/>
          </a:prstGeom>
          <a:noFill/>
        </p:spPr>
        <p:txBody>
          <a:bodyPr wrap="square" rtlCol="0">
            <a:spAutoFit/>
          </a:bodyPr>
          <a:lstStyle/>
          <a:p>
            <a:pPr lvl="0" eaLnBrk="0" fontAlgn="base" hangingPunct="0">
              <a:spcBef>
                <a:spcPct val="0"/>
              </a:spcBef>
              <a:spcAft>
                <a:spcPct val="0"/>
              </a:spcAft>
            </a:pPr>
            <a:r>
              <a:rPr lang="en-US" altLang="fr-FR" sz="1200" b="1" dirty="0" smtClean="0"/>
              <a:t> </a:t>
            </a:r>
            <a:r>
              <a:rPr lang="uk-UA" altLang="fr-FR" sz="1200" b="1" dirty="0" err="1" smtClean="0"/>
              <a:t>ПЛР-касета</a:t>
            </a:r>
            <a:r>
              <a:rPr lang="uk-UA" altLang="fr-FR" sz="1200" b="1" dirty="0" smtClean="0"/>
              <a:t> </a:t>
            </a:r>
            <a:r>
              <a:rPr lang="en-US" altLang="fr-FR" sz="1200" b="1" dirty="0" err="1" smtClean="0"/>
              <a:t>ELITe</a:t>
            </a:r>
            <a:r>
              <a:rPr lang="en-US" altLang="fr-FR" sz="1200" b="1" dirty="0" smtClean="0"/>
              <a:t> </a:t>
            </a:r>
            <a:r>
              <a:rPr lang="en-US" altLang="fr-FR" sz="1200" b="1" dirty="0" err="1" smtClean="0"/>
              <a:t>InGenius</a:t>
            </a:r>
            <a:r>
              <a:rPr lang="en-US" altLang="fr-FR" sz="1200" b="1" dirty="0" smtClean="0"/>
              <a:t> </a:t>
            </a:r>
            <a:r>
              <a:rPr lang="ru-RU" altLang="fr-FR" sz="1200" b="1" dirty="0" smtClean="0"/>
              <a:t>: </a:t>
            </a:r>
            <a:r>
              <a:rPr lang="ru-RU" altLang="ja-JP" sz="1200" dirty="0" err="1" smtClean="0">
                <a:solidFill>
                  <a:srgbClr val="000000"/>
                </a:solidFill>
              </a:rPr>
              <a:t>універсальний</a:t>
            </a:r>
            <a:r>
              <a:rPr lang="ru-RU" altLang="ja-JP" sz="1200" dirty="0" smtClean="0">
                <a:solidFill>
                  <a:srgbClr val="000000"/>
                </a:solidFill>
              </a:rPr>
              <a:t> сосуд для ПЛР </a:t>
            </a:r>
            <a:r>
              <a:rPr lang="ru-RU" altLang="ja-JP" sz="1200" dirty="0" err="1" smtClean="0">
                <a:solidFill>
                  <a:srgbClr val="000000"/>
                </a:solidFill>
              </a:rPr>
              <a:t>з</a:t>
            </a:r>
            <a:r>
              <a:rPr lang="ru-RU" altLang="ja-JP" sz="1200" dirty="0" smtClean="0">
                <a:solidFill>
                  <a:srgbClr val="000000"/>
                </a:solidFill>
              </a:rPr>
              <a:t> </a:t>
            </a:r>
            <a:r>
              <a:rPr lang="ru-RU" altLang="ja-JP" sz="1200" dirty="0" err="1" smtClean="0">
                <a:solidFill>
                  <a:srgbClr val="000000"/>
                </a:solidFill>
              </a:rPr>
              <a:t>функцією</a:t>
            </a:r>
            <a:r>
              <a:rPr lang="ru-RU" altLang="ja-JP" sz="1200" dirty="0" smtClean="0">
                <a:solidFill>
                  <a:srgbClr val="000000"/>
                </a:solidFill>
              </a:rPr>
              <a:t> автоматичного </a:t>
            </a:r>
            <a:r>
              <a:rPr lang="ru-RU" altLang="ja-JP" sz="1200" dirty="0" err="1" smtClean="0">
                <a:solidFill>
                  <a:srgbClr val="000000"/>
                </a:solidFill>
              </a:rPr>
              <a:t>закупорювання</a:t>
            </a:r>
            <a:endParaRPr lang="en-US" altLang="ja-JP" sz="1200" dirty="0" smtClean="0">
              <a:solidFill>
                <a:srgbClr val="000000"/>
              </a:solidFill>
            </a:endParaRPr>
          </a:p>
          <a:p>
            <a:pPr lvl="0" eaLnBrk="0" fontAlgn="base" hangingPunct="0">
              <a:spcBef>
                <a:spcPct val="0"/>
              </a:spcBef>
              <a:spcAft>
                <a:spcPct val="0"/>
              </a:spcAft>
            </a:pPr>
            <a:endParaRPr lang="en-US" altLang="ja-JP" sz="1200" b="1" dirty="0">
              <a:solidFill>
                <a:srgbClr val="000000"/>
              </a:solidFill>
            </a:endParaRPr>
          </a:p>
          <a:p>
            <a:pPr lvl="0" eaLnBrk="0" fontAlgn="base" hangingPunct="0">
              <a:spcBef>
                <a:spcPct val="0"/>
              </a:spcBef>
              <a:spcAft>
                <a:spcPct val="0"/>
              </a:spcAft>
            </a:pPr>
            <a:endParaRPr lang="en-US" altLang="ja-JP" sz="1200" b="1" dirty="0" smtClean="0">
              <a:solidFill>
                <a:srgbClr val="000000"/>
              </a:solidFill>
            </a:endParaRPr>
          </a:p>
          <a:p>
            <a:pPr lvl="0" eaLnBrk="0" fontAlgn="base" hangingPunct="0">
              <a:spcBef>
                <a:spcPct val="0"/>
              </a:spcBef>
              <a:spcAft>
                <a:spcPct val="0"/>
              </a:spcAft>
            </a:pPr>
            <a:endParaRPr lang="en-US" altLang="ja-JP" sz="1200" b="1" dirty="0">
              <a:solidFill>
                <a:srgbClr val="000000"/>
              </a:solidFill>
            </a:endParaRPr>
          </a:p>
          <a:p>
            <a:pPr lvl="0" eaLnBrk="0" fontAlgn="base" hangingPunct="0">
              <a:spcBef>
                <a:spcPct val="0"/>
              </a:spcBef>
              <a:spcAft>
                <a:spcPct val="0"/>
              </a:spcAft>
            </a:pPr>
            <a:endParaRPr lang="en-US" altLang="ja-JP" sz="1200" b="1" dirty="0" smtClean="0">
              <a:solidFill>
                <a:srgbClr val="005A8B"/>
              </a:solidFill>
            </a:endParaRPr>
          </a:p>
          <a:p>
            <a:pPr lvl="0" eaLnBrk="0" fontAlgn="base" hangingPunct="0">
              <a:spcBef>
                <a:spcPct val="0"/>
              </a:spcBef>
              <a:spcAft>
                <a:spcPct val="0"/>
              </a:spcAft>
            </a:pPr>
            <a:endParaRPr lang="en-US" altLang="ja-JP" sz="1200" b="1" dirty="0">
              <a:solidFill>
                <a:srgbClr val="005A8B"/>
              </a:solidFill>
            </a:endParaRPr>
          </a:p>
          <a:p>
            <a:pPr lvl="0" eaLnBrk="0" fontAlgn="base" hangingPunct="0">
              <a:spcBef>
                <a:spcPct val="0"/>
              </a:spcBef>
              <a:spcAft>
                <a:spcPct val="0"/>
              </a:spcAft>
            </a:pPr>
            <a:endParaRPr lang="en-US" altLang="ja-JP" sz="1200" b="1" dirty="0" smtClean="0">
              <a:solidFill>
                <a:srgbClr val="005A8B"/>
              </a:solidFill>
            </a:endParaRPr>
          </a:p>
          <a:p>
            <a:pPr lvl="0" eaLnBrk="0" fontAlgn="base" hangingPunct="0">
              <a:spcBef>
                <a:spcPct val="0"/>
              </a:spcBef>
              <a:spcAft>
                <a:spcPct val="0"/>
              </a:spcAft>
            </a:pPr>
            <a:endParaRPr lang="en-US" altLang="ja-JP" sz="1200" b="1" dirty="0" smtClean="0">
              <a:solidFill>
                <a:srgbClr val="005A8B"/>
              </a:solidFill>
            </a:endParaRPr>
          </a:p>
          <a:p>
            <a:pPr lvl="0" eaLnBrk="0" fontAlgn="base" hangingPunct="0">
              <a:spcBef>
                <a:spcPct val="0"/>
              </a:spcBef>
              <a:spcAft>
                <a:spcPct val="0"/>
              </a:spcAft>
            </a:pPr>
            <a:endParaRPr lang="en-US" altLang="ja-JP" sz="1200" b="1" dirty="0" smtClean="0">
              <a:solidFill>
                <a:srgbClr val="005A8B"/>
              </a:solidFill>
            </a:endParaRPr>
          </a:p>
          <a:p>
            <a:pPr lvl="0" eaLnBrk="0" fontAlgn="base" hangingPunct="0">
              <a:spcBef>
                <a:spcPct val="0"/>
              </a:spcBef>
              <a:spcAft>
                <a:spcPct val="0"/>
              </a:spcAft>
            </a:pPr>
            <a:endParaRPr lang="en-US" altLang="ja-JP" sz="1200" b="1" dirty="0" smtClean="0">
              <a:solidFill>
                <a:srgbClr val="005A8B"/>
              </a:solidFill>
            </a:endParaRPr>
          </a:p>
          <a:p>
            <a:pPr lvl="0" eaLnBrk="0" fontAlgn="base" hangingPunct="0">
              <a:spcBef>
                <a:spcPct val="0"/>
              </a:spcBef>
              <a:spcAft>
                <a:spcPct val="0"/>
              </a:spcAft>
            </a:pPr>
            <a:r>
              <a:rPr lang="en-US" altLang="ja-JP" sz="1200" b="1" dirty="0">
                <a:solidFill>
                  <a:srgbClr val="005A8B"/>
                </a:solidFill>
              </a:rPr>
              <a:t> </a:t>
            </a:r>
            <a:r>
              <a:rPr lang="uk-UA" altLang="ja-JP" sz="1200" b="1" dirty="0" smtClean="0">
                <a:solidFill>
                  <a:srgbClr val="005A8B"/>
                </a:solidFill>
              </a:rPr>
              <a:t>Область управління реагентами </a:t>
            </a:r>
            <a:r>
              <a:rPr lang="ru-RU" altLang="ja-JP" sz="1200" dirty="0" smtClean="0">
                <a:solidFill>
                  <a:srgbClr val="000000"/>
                </a:solidFill>
              </a:rPr>
              <a:t>для </a:t>
            </a:r>
            <a:r>
              <a:rPr lang="ru-RU" altLang="ja-JP" sz="1200" dirty="0" err="1" smtClean="0">
                <a:solidFill>
                  <a:srgbClr val="000000"/>
                </a:solidFill>
              </a:rPr>
              <a:t>зберігання</a:t>
            </a:r>
            <a:r>
              <a:rPr lang="ru-RU" altLang="ja-JP" sz="1200" dirty="0" smtClean="0">
                <a:solidFill>
                  <a:srgbClr val="000000"/>
                </a:solidFill>
              </a:rPr>
              <a:t> </a:t>
            </a:r>
            <a:r>
              <a:rPr lang="ru-RU" altLang="ja-JP" sz="1200" dirty="0" err="1" smtClean="0">
                <a:solidFill>
                  <a:srgbClr val="000000"/>
                </a:solidFill>
              </a:rPr>
              <a:t>реагентів</a:t>
            </a:r>
            <a:r>
              <a:rPr lang="ru-RU" altLang="ja-JP" sz="1200" dirty="0" smtClean="0">
                <a:solidFill>
                  <a:srgbClr val="000000"/>
                </a:solidFill>
              </a:rPr>
              <a:t> ЗТ-ПЛР в </a:t>
            </a:r>
            <a:r>
              <a:rPr lang="ru-RU" altLang="ja-JP" sz="1200" dirty="0" err="1" smtClean="0">
                <a:solidFill>
                  <a:srgbClr val="000000"/>
                </a:solidFill>
              </a:rPr>
              <a:t>монореагентному</a:t>
            </a:r>
            <a:r>
              <a:rPr lang="ru-RU" altLang="ja-JP" sz="1200" dirty="0" smtClean="0">
                <a:solidFill>
                  <a:srgbClr val="000000"/>
                </a:solidFill>
              </a:rPr>
              <a:t> </a:t>
            </a:r>
            <a:r>
              <a:rPr lang="ru-RU" altLang="ja-JP" sz="1200" dirty="0" err="1" smtClean="0">
                <a:solidFill>
                  <a:srgbClr val="000000"/>
                </a:solidFill>
              </a:rPr>
              <a:t>форматі</a:t>
            </a:r>
            <a:r>
              <a:rPr lang="ru-RU" altLang="ja-JP" sz="1200" dirty="0" smtClean="0">
                <a:solidFill>
                  <a:srgbClr val="000000"/>
                </a:solidFill>
              </a:rPr>
              <a:t> </a:t>
            </a:r>
            <a:r>
              <a:rPr lang="ru-RU" altLang="ja-JP" sz="1200" dirty="0" err="1" smtClean="0">
                <a:solidFill>
                  <a:srgbClr val="000000"/>
                </a:solidFill>
              </a:rPr>
              <a:t>і</a:t>
            </a:r>
            <a:r>
              <a:rPr lang="ru-RU" altLang="ja-JP" sz="1200" dirty="0" smtClean="0">
                <a:solidFill>
                  <a:srgbClr val="000000"/>
                </a:solidFill>
              </a:rPr>
              <a:t> </a:t>
            </a:r>
            <a:r>
              <a:rPr lang="ru-RU" altLang="ja-JP" sz="1200" dirty="0" err="1" smtClean="0">
                <a:solidFill>
                  <a:srgbClr val="000000"/>
                </a:solidFill>
              </a:rPr>
              <a:t>внутрішнього</a:t>
            </a:r>
            <a:r>
              <a:rPr lang="ru-RU" altLang="ja-JP" sz="1200" dirty="0" smtClean="0">
                <a:solidFill>
                  <a:srgbClr val="000000"/>
                </a:solidFill>
              </a:rPr>
              <a:t> контролю</a:t>
            </a:r>
            <a:endParaRPr lang="fr-FR"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7985" r="8331" b="4018"/>
          <a:stretch>
            <a:fillRect/>
          </a:stretch>
        </p:blipFill>
        <p:spPr bwMode="auto">
          <a:xfrm>
            <a:off x="5332942" y="2208179"/>
            <a:ext cx="1644750" cy="1140456"/>
          </a:xfrm>
          <a:prstGeom prst="roundRect">
            <a:avLst>
              <a:gd name="adj" fmla="val 16667"/>
            </a:avLst>
          </a:prstGeom>
          <a:noFill/>
          <a:ln w="12700" algn="ctr">
            <a:solidFill>
              <a:srgbClr val="005A8B"/>
            </a:solidFill>
            <a:prstDash val="dash"/>
            <a:round/>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8275" t="7941" r="8444" b="3876"/>
          <a:stretch>
            <a:fillRect/>
          </a:stretch>
        </p:blipFill>
        <p:spPr bwMode="auto">
          <a:xfrm>
            <a:off x="6714838" y="2672069"/>
            <a:ext cx="1077439" cy="773888"/>
          </a:xfrm>
          <a:prstGeom prst="roundRect">
            <a:avLst>
              <a:gd name="adj" fmla="val 16667"/>
            </a:avLst>
          </a:prstGeom>
          <a:noFill/>
          <a:ln w="12700" algn="ctr">
            <a:solidFill>
              <a:srgbClr val="005A8B"/>
            </a:solidFill>
            <a:prstDash val="dash"/>
            <a:round/>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50" y="1429880"/>
            <a:ext cx="4776119" cy="2813371"/>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7118" y="1561546"/>
            <a:ext cx="232341" cy="232341"/>
          </a:xfrm>
          <a:prstGeom prst="rect">
            <a:avLst/>
          </a:prstGeom>
          <a:effectLst>
            <a:outerShdw blurRad="50800" dist="38100" dir="2700000" algn="tl" rotWithShape="0">
              <a:prstClr val="black">
                <a:alpha val="40000"/>
              </a:prstClr>
            </a:outerShdw>
          </a:effectLst>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7391" y="3539419"/>
            <a:ext cx="232341" cy="232341"/>
          </a:xfrm>
          <a:prstGeom prst="rect">
            <a:avLst/>
          </a:prstGeom>
          <a:effectLst>
            <a:outerShdw blurRad="50800" dist="38100" dir="2700000" algn="tl" rotWithShape="0">
              <a:prstClr val="black">
                <a:alpha val="40000"/>
              </a:prstClr>
            </a:outerShdw>
          </a:effectLst>
        </p:spPr>
      </p:pic>
      <p:sp>
        <p:nvSpPr>
          <p:cNvPr id="12" name="ZoneTexte 11"/>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215539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contenu 22"/>
          <p:cNvSpPr>
            <a:spLocks noGrp="1"/>
          </p:cNvSpPr>
          <p:nvPr>
            <p:ph idx="1"/>
          </p:nvPr>
        </p:nvSpPr>
        <p:spPr>
          <a:xfrm>
            <a:off x="461396" y="1261717"/>
            <a:ext cx="8360631" cy="975645"/>
          </a:xfrm>
        </p:spPr>
        <p:txBody>
          <a:bodyPr>
            <a:noAutofit/>
          </a:body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a:t>
            </a:r>
            <a:r>
              <a:rPr lang="ru-RU" sz="1400" dirty="0" smtClean="0">
                <a:ea typeface="ＭＳ Ｐゴシック" charset="-128"/>
                <a:cs typeface="ＭＳ Ｐゴシック" charset="-128"/>
              </a:rPr>
              <a:t>БАЛ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endParaRPr lang="en-TT" sz="1400" dirty="0">
              <a:ea typeface="ＭＳ Ｐゴシック" charset="-128"/>
              <a:cs typeface="ＭＳ Ｐゴシック" charset="-128"/>
            </a:endParaRPr>
          </a:p>
        </p:txBody>
      </p:sp>
      <p:sp>
        <p:nvSpPr>
          <p:cNvPr id="98" name="Titre 1"/>
          <p:cNvSpPr txBox="1">
            <a:spLocks/>
          </p:cNvSpPr>
          <p:nvPr/>
        </p:nvSpPr>
        <p:spPr>
          <a:xfrm>
            <a:off x="2053913" y="212651"/>
            <a:ext cx="8229600" cy="1022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ru-RU"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64" name="Flèche vers le bas 63"/>
          <p:cNvSpPr/>
          <p:nvPr/>
        </p:nvSpPr>
        <p:spPr>
          <a:xfrm>
            <a:off x="1596428" y="2636196"/>
            <a:ext cx="538399" cy="2782110"/>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65" name="Connecteur droit avec flèche 64"/>
          <p:cNvCxnSpPr/>
          <p:nvPr/>
        </p:nvCxnSpPr>
        <p:spPr>
          <a:xfrm flipH="1">
            <a:off x="1864977"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482203" y="3226999"/>
            <a:ext cx="1081312" cy="523220"/>
          </a:xfrm>
          <a:prstGeom prst="rect">
            <a:avLst/>
          </a:prstGeom>
          <a:noFill/>
        </p:spPr>
        <p:txBody>
          <a:bodyPr wrap="square" rtlCol="0">
            <a:spAutoFit/>
          </a:bodyPr>
          <a:lstStyle/>
          <a:p>
            <a:pPr algn="ctr"/>
            <a:r>
              <a:rPr lang="uk-UA" sz="1400" dirty="0" smtClean="0"/>
              <a:t>Перший пробіг</a:t>
            </a:r>
            <a:endParaRPr lang="fr-FR" sz="1400" dirty="0" smtClean="0"/>
          </a:p>
        </p:txBody>
      </p:sp>
      <p:sp>
        <p:nvSpPr>
          <p:cNvPr id="67" name="Rectangle à coins arrondis 66"/>
          <p:cNvSpPr/>
          <p:nvPr/>
        </p:nvSpPr>
        <p:spPr>
          <a:xfrm>
            <a:off x="2672566" y="2714016"/>
            <a:ext cx="3808444" cy="2665379"/>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68" name="Rectangle 67"/>
          <p:cNvSpPr/>
          <p:nvPr/>
        </p:nvSpPr>
        <p:spPr>
          <a:xfrm rot="10800000">
            <a:off x="5871137"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69" name="Rectangle 68"/>
          <p:cNvSpPr/>
          <p:nvPr/>
        </p:nvSpPr>
        <p:spPr>
          <a:xfrm rot="10800000">
            <a:off x="5910433"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0" name="Rectangle 69"/>
          <p:cNvSpPr/>
          <p:nvPr/>
        </p:nvSpPr>
        <p:spPr>
          <a:xfrm rot="10800000">
            <a:off x="5688134"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2" name="Rectangle 71"/>
          <p:cNvSpPr/>
          <p:nvPr/>
        </p:nvSpPr>
        <p:spPr>
          <a:xfrm rot="10800000">
            <a:off x="5465831"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3" name="Rectangle 72"/>
          <p:cNvSpPr/>
          <p:nvPr/>
        </p:nvSpPr>
        <p:spPr>
          <a:xfrm rot="10800000">
            <a:off x="5243529"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4" name="Rectangle 73"/>
          <p:cNvSpPr/>
          <p:nvPr/>
        </p:nvSpPr>
        <p:spPr>
          <a:xfrm rot="10800000">
            <a:off x="5021226"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5" name="Rectangle 74"/>
          <p:cNvSpPr/>
          <p:nvPr/>
        </p:nvSpPr>
        <p:spPr>
          <a:xfrm rot="10800000">
            <a:off x="4798923"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6" name="Rectangle 75"/>
          <p:cNvSpPr/>
          <p:nvPr/>
        </p:nvSpPr>
        <p:spPr>
          <a:xfrm rot="10800000">
            <a:off x="4576620"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7" name="Rectangle 76"/>
          <p:cNvSpPr/>
          <p:nvPr/>
        </p:nvSpPr>
        <p:spPr>
          <a:xfrm rot="10800000">
            <a:off x="4354318"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8" name="Rectangle 77"/>
          <p:cNvSpPr/>
          <p:nvPr/>
        </p:nvSpPr>
        <p:spPr>
          <a:xfrm rot="10800000">
            <a:off x="4132015"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9" name="Rectangle 78"/>
          <p:cNvSpPr/>
          <p:nvPr/>
        </p:nvSpPr>
        <p:spPr>
          <a:xfrm rot="10800000">
            <a:off x="3909712"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0" name="Rectangle 79"/>
          <p:cNvSpPr/>
          <p:nvPr/>
        </p:nvSpPr>
        <p:spPr>
          <a:xfrm rot="10800000">
            <a:off x="3658366"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1" name="Rectangle 80"/>
          <p:cNvSpPr/>
          <p:nvPr/>
        </p:nvSpPr>
        <p:spPr>
          <a:xfrm rot="10800000">
            <a:off x="6138616"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2" name="Rectangle 81"/>
          <p:cNvSpPr/>
          <p:nvPr/>
        </p:nvSpPr>
        <p:spPr>
          <a:xfrm rot="10800000">
            <a:off x="6102439" y="2842959"/>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3" name="Rectangle 82"/>
          <p:cNvSpPr/>
          <p:nvPr/>
        </p:nvSpPr>
        <p:spPr>
          <a:xfrm rot="10800000">
            <a:off x="5637348"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4" name="Rectangle 83"/>
          <p:cNvSpPr/>
          <p:nvPr/>
        </p:nvSpPr>
        <p:spPr>
          <a:xfrm rot="10800000">
            <a:off x="5210685"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5" name="Rectangle 84"/>
          <p:cNvSpPr/>
          <p:nvPr/>
        </p:nvSpPr>
        <p:spPr>
          <a:xfrm rot="10800000">
            <a:off x="5432784" y="283511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6" name="Rectangle 85"/>
          <p:cNvSpPr/>
          <p:nvPr/>
        </p:nvSpPr>
        <p:spPr>
          <a:xfrm rot="10800000">
            <a:off x="4988585"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7" name="Rectangle 86"/>
          <p:cNvSpPr/>
          <p:nvPr/>
        </p:nvSpPr>
        <p:spPr>
          <a:xfrm rot="10800000">
            <a:off x="4772331"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8" name="Rectangle 87"/>
          <p:cNvSpPr/>
          <p:nvPr/>
        </p:nvSpPr>
        <p:spPr>
          <a:xfrm rot="10800000">
            <a:off x="4360373"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9" name="Rectangle 88"/>
          <p:cNvSpPr/>
          <p:nvPr/>
        </p:nvSpPr>
        <p:spPr>
          <a:xfrm rot="10800000">
            <a:off x="4567770" y="282697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0" name="Rectangle 89"/>
          <p:cNvSpPr/>
          <p:nvPr/>
        </p:nvSpPr>
        <p:spPr>
          <a:xfrm rot="10800000">
            <a:off x="4123569"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1" name="Rectangle 90"/>
          <p:cNvSpPr/>
          <p:nvPr/>
        </p:nvSpPr>
        <p:spPr>
          <a:xfrm rot="10800000">
            <a:off x="3657178" y="282697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2" name="Rectangle 91"/>
          <p:cNvSpPr/>
          <p:nvPr/>
        </p:nvSpPr>
        <p:spPr>
          <a:xfrm rot="10800000">
            <a:off x="3898113"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3" name="Ellipse 92"/>
          <p:cNvSpPr/>
          <p:nvPr/>
        </p:nvSpPr>
        <p:spPr>
          <a:xfrm rot="10800000">
            <a:off x="3653342"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4" name="Ellipse 93"/>
          <p:cNvSpPr/>
          <p:nvPr/>
        </p:nvSpPr>
        <p:spPr>
          <a:xfrm rot="10800000">
            <a:off x="6078650" y="2441682"/>
            <a:ext cx="174583" cy="189047"/>
          </a:xfrm>
          <a:prstGeom prst="ellipse">
            <a:avLst/>
          </a:prstGeom>
          <a:no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5" name="Ellipse 94"/>
          <p:cNvSpPr/>
          <p:nvPr/>
        </p:nvSpPr>
        <p:spPr>
          <a:xfrm rot="10800000">
            <a:off x="585816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6" name="Ellipse 95"/>
          <p:cNvSpPr/>
          <p:nvPr/>
        </p:nvSpPr>
        <p:spPr>
          <a:xfrm rot="10800000">
            <a:off x="5637682"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0" name="Ellipse 99"/>
          <p:cNvSpPr/>
          <p:nvPr/>
        </p:nvSpPr>
        <p:spPr>
          <a:xfrm rot="10800000">
            <a:off x="541720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1" name="Ellipse 100"/>
          <p:cNvSpPr/>
          <p:nvPr/>
        </p:nvSpPr>
        <p:spPr>
          <a:xfrm rot="10800000">
            <a:off x="5196718"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3" name="Ellipse 102"/>
          <p:cNvSpPr/>
          <p:nvPr/>
        </p:nvSpPr>
        <p:spPr>
          <a:xfrm rot="10800000">
            <a:off x="497623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5" name="Ellipse 104"/>
          <p:cNvSpPr/>
          <p:nvPr/>
        </p:nvSpPr>
        <p:spPr>
          <a:xfrm rot="10800000">
            <a:off x="4755753"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8" name="Ellipse 107"/>
          <p:cNvSpPr/>
          <p:nvPr/>
        </p:nvSpPr>
        <p:spPr>
          <a:xfrm rot="10800000">
            <a:off x="4535271"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1" name="Ellipse 110"/>
          <p:cNvSpPr/>
          <p:nvPr/>
        </p:nvSpPr>
        <p:spPr>
          <a:xfrm rot="10800000">
            <a:off x="4314789"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4" name="Ellipse 113"/>
          <p:cNvSpPr/>
          <p:nvPr/>
        </p:nvSpPr>
        <p:spPr>
          <a:xfrm rot="10800000">
            <a:off x="4094306"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5" name="Ellipse 114"/>
          <p:cNvSpPr/>
          <p:nvPr/>
        </p:nvSpPr>
        <p:spPr>
          <a:xfrm rot="10800000">
            <a:off x="3885423"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6" name="Ellipse 115"/>
          <p:cNvSpPr/>
          <p:nvPr/>
        </p:nvSpPr>
        <p:spPr>
          <a:xfrm rot="10800000">
            <a:off x="612912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8" name="Ellipse 157"/>
          <p:cNvSpPr/>
          <p:nvPr/>
        </p:nvSpPr>
        <p:spPr>
          <a:xfrm rot="10800000">
            <a:off x="568038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9" name="Ellipse 158"/>
          <p:cNvSpPr/>
          <p:nvPr/>
        </p:nvSpPr>
        <p:spPr>
          <a:xfrm rot="10800000">
            <a:off x="523164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0" name="Ellipse 159"/>
          <p:cNvSpPr/>
          <p:nvPr/>
        </p:nvSpPr>
        <p:spPr>
          <a:xfrm rot="10800000">
            <a:off x="500727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1" name="Ellipse 160"/>
          <p:cNvSpPr/>
          <p:nvPr/>
        </p:nvSpPr>
        <p:spPr>
          <a:xfrm rot="10800000">
            <a:off x="478290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3" name="Ellipse 162"/>
          <p:cNvSpPr/>
          <p:nvPr/>
        </p:nvSpPr>
        <p:spPr>
          <a:xfrm rot="10800000">
            <a:off x="433416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4" name="Ellipse 163"/>
          <p:cNvSpPr/>
          <p:nvPr/>
        </p:nvSpPr>
        <p:spPr>
          <a:xfrm rot="10800000">
            <a:off x="4109793"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5" name="Ellipse 164"/>
          <p:cNvSpPr/>
          <p:nvPr/>
        </p:nvSpPr>
        <p:spPr>
          <a:xfrm rot="10800000">
            <a:off x="387382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6" name="Ellipse 165"/>
          <p:cNvSpPr/>
          <p:nvPr/>
        </p:nvSpPr>
        <p:spPr>
          <a:xfrm rot="10800000">
            <a:off x="3661052"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7" name="Ellipse 166"/>
          <p:cNvSpPr/>
          <p:nvPr/>
        </p:nvSpPr>
        <p:spPr>
          <a:xfrm rot="10800000">
            <a:off x="455853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9" name="Ellipse 168"/>
          <p:cNvSpPr/>
          <p:nvPr/>
        </p:nvSpPr>
        <p:spPr>
          <a:xfrm rot="10800000">
            <a:off x="5464109"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0" name="Ellipse 169"/>
          <p:cNvSpPr/>
          <p:nvPr/>
        </p:nvSpPr>
        <p:spPr>
          <a:xfrm rot="10800000">
            <a:off x="590475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171" name="Imag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909" y="2999672"/>
            <a:ext cx="810387" cy="810387"/>
          </a:xfrm>
          <a:prstGeom prst="rect">
            <a:avLst/>
          </a:prstGeom>
        </p:spPr>
      </p:pic>
      <p:pic>
        <p:nvPicPr>
          <p:cNvPr id="178" name="Image 1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4083" y="3823832"/>
            <a:ext cx="810387" cy="810387"/>
          </a:xfrm>
          <a:prstGeom prst="rect">
            <a:avLst/>
          </a:prstGeom>
        </p:spPr>
      </p:pic>
      <p:pic>
        <p:nvPicPr>
          <p:cNvPr id="179" name="Image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4083" y="2185986"/>
            <a:ext cx="810387" cy="810387"/>
          </a:xfrm>
          <a:prstGeom prst="rect">
            <a:avLst/>
          </a:prstGeom>
        </p:spPr>
      </p:pic>
      <p:sp>
        <p:nvSpPr>
          <p:cNvPr id="61" name="ZoneTexte 60"/>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1423326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à coins arrondis 63"/>
          <p:cNvSpPr/>
          <p:nvPr/>
        </p:nvSpPr>
        <p:spPr>
          <a:xfrm>
            <a:off x="2671975" y="2393004"/>
            <a:ext cx="3808444" cy="2665378"/>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8" name="Titre 1"/>
          <p:cNvSpPr txBox="1">
            <a:spLocks/>
          </p:cNvSpPr>
          <p:nvPr/>
        </p:nvSpPr>
        <p:spPr>
          <a:xfrm>
            <a:off x="2053913" y="2126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ru-RU"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2" name="Flèche vers le bas 101"/>
          <p:cNvSpPr/>
          <p:nvPr/>
        </p:nvSpPr>
        <p:spPr>
          <a:xfrm>
            <a:off x="1596428" y="2451370"/>
            <a:ext cx="538399" cy="2675106"/>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57" name="Connecteur droit avec flèche 156"/>
          <p:cNvCxnSpPr/>
          <p:nvPr/>
        </p:nvCxnSpPr>
        <p:spPr>
          <a:xfrm flipH="1">
            <a:off x="1864977"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77" name="ZoneTexte 176"/>
          <p:cNvSpPr txBox="1"/>
          <p:nvPr/>
        </p:nvSpPr>
        <p:spPr>
          <a:xfrm>
            <a:off x="482203" y="3226999"/>
            <a:ext cx="1081312" cy="523220"/>
          </a:xfrm>
          <a:prstGeom prst="rect">
            <a:avLst/>
          </a:prstGeom>
          <a:noFill/>
        </p:spPr>
        <p:txBody>
          <a:bodyPr wrap="square" rtlCol="0">
            <a:spAutoFit/>
          </a:bodyPr>
          <a:lstStyle/>
          <a:p>
            <a:pPr algn="ctr"/>
            <a:r>
              <a:rPr lang="ru-RU" sz="1400" dirty="0" smtClean="0"/>
              <a:t>Перший проб</a:t>
            </a:r>
            <a:r>
              <a:rPr lang="uk-UA" sz="1400" dirty="0" err="1" smtClean="0"/>
              <a:t>іг</a:t>
            </a:r>
            <a:endParaRPr lang="fr-FR" sz="1400" dirty="0" smtClean="0"/>
          </a:p>
        </p:txBody>
      </p:sp>
      <p:sp>
        <p:nvSpPr>
          <p:cNvPr id="65" name="ZoneTexte 64"/>
          <p:cNvSpPr txBox="1"/>
          <p:nvPr/>
        </p:nvSpPr>
        <p:spPr>
          <a:xfrm>
            <a:off x="6542527" y="2381329"/>
            <a:ext cx="2010253" cy="276999"/>
          </a:xfrm>
          <a:prstGeom prst="rect">
            <a:avLst/>
          </a:prstGeom>
          <a:noFill/>
        </p:spPr>
        <p:txBody>
          <a:bodyPr wrap="square" rtlCol="0">
            <a:spAutoFit/>
          </a:bodyPr>
          <a:lstStyle/>
          <a:p>
            <a:r>
              <a:rPr lang="uk-UA" sz="1200" dirty="0" smtClean="0"/>
              <a:t>1 вторинна пробірка - </a:t>
            </a:r>
            <a:r>
              <a:rPr lang="fr-FR" sz="1200" dirty="0" smtClean="0"/>
              <a:t>CSF</a:t>
            </a:r>
          </a:p>
        </p:txBody>
      </p:sp>
      <p:sp>
        <p:nvSpPr>
          <p:cNvPr id="67" name="ZoneTexte 66"/>
          <p:cNvSpPr txBox="1"/>
          <p:nvPr/>
        </p:nvSpPr>
        <p:spPr>
          <a:xfrm>
            <a:off x="6565490" y="3240416"/>
            <a:ext cx="2286680" cy="276999"/>
          </a:xfrm>
          <a:prstGeom prst="rect">
            <a:avLst/>
          </a:prstGeom>
          <a:noFill/>
        </p:spPr>
        <p:txBody>
          <a:bodyPr wrap="square" rtlCol="0">
            <a:spAutoFit/>
          </a:bodyPr>
          <a:lstStyle/>
          <a:p>
            <a:r>
              <a:rPr lang="uk-UA" sz="1200" dirty="0" smtClean="0"/>
              <a:t>1 універсальне виділення</a:t>
            </a:r>
            <a:endParaRPr lang="fr-FR" sz="1200" dirty="0" smtClean="0"/>
          </a:p>
        </p:txBody>
      </p:sp>
      <p:pic>
        <p:nvPicPr>
          <p:cNvPr id="174" name="Image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909" y="2999672"/>
            <a:ext cx="810387" cy="810387"/>
          </a:xfrm>
          <a:prstGeom prst="rect">
            <a:avLst/>
          </a:prstGeom>
        </p:spPr>
      </p:pic>
      <p:pic>
        <p:nvPicPr>
          <p:cNvPr id="175" name="Imag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083" y="3823832"/>
            <a:ext cx="810387" cy="810387"/>
          </a:xfrm>
          <a:prstGeom prst="rect">
            <a:avLst/>
          </a:prstGeom>
        </p:spPr>
      </p:pic>
      <p:pic>
        <p:nvPicPr>
          <p:cNvPr id="176" name="Image 1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4083" y="2185986"/>
            <a:ext cx="810387" cy="810387"/>
          </a:xfrm>
          <a:prstGeom prst="rect">
            <a:avLst/>
          </a:prstGeom>
        </p:spPr>
      </p:pic>
      <p:sp>
        <p:nvSpPr>
          <p:cNvPr id="63" name="ZoneTexte 62"/>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173" name="Ellipse 172"/>
          <p:cNvSpPr/>
          <p:nvPr/>
        </p:nvSpPr>
        <p:spPr>
          <a:xfrm rot="10800000">
            <a:off x="590475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4" name="Rectangle 103"/>
          <p:cNvSpPr/>
          <p:nvPr/>
        </p:nvSpPr>
        <p:spPr>
          <a:xfrm rot="10800000">
            <a:off x="5871137"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6" name="Rectangle 105"/>
          <p:cNvSpPr/>
          <p:nvPr/>
        </p:nvSpPr>
        <p:spPr>
          <a:xfrm rot="10800000">
            <a:off x="5910433"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7" name="Rectangle 106"/>
          <p:cNvSpPr/>
          <p:nvPr/>
        </p:nvSpPr>
        <p:spPr>
          <a:xfrm rot="10800000">
            <a:off x="5688134"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9" name="Rectangle 108"/>
          <p:cNvSpPr/>
          <p:nvPr/>
        </p:nvSpPr>
        <p:spPr>
          <a:xfrm rot="10800000">
            <a:off x="5465831"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0" name="Rectangle 109"/>
          <p:cNvSpPr/>
          <p:nvPr/>
        </p:nvSpPr>
        <p:spPr>
          <a:xfrm rot="10800000">
            <a:off x="5243529"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2" name="Rectangle 111"/>
          <p:cNvSpPr/>
          <p:nvPr/>
        </p:nvSpPr>
        <p:spPr>
          <a:xfrm rot="10800000">
            <a:off x="5021226"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3" name="Rectangle 112"/>
          <p:cNvSpPr/>
          <p:nvPr/>
        </p:nvSpPr>
        <p:spPr>
          <a:xfrm rot="10800000">
            <a:off x="4798923"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7" name="Rectangle 116"/>
          <p:cNvSpPr/>
          <p:nvPr/>
        </p:nvSpPr>
        <p:spPr>
          <a:xfrm rot="10800000">
            <a:off x="4576620"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8" name="Rectangle 117"/>
          <p:cNvSpPr/>
          <p:nvPr/>
        </p:nvSpPr>
        <p:spPr>
          <a:xfrm rot="10800000">
            <a:off x="4354318"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9" name="Rectangle 118"/>
          <p:cNvSpPr/>
          <p:nvPr/>
        </p:nvSpPr>
        <p:spPr>
          <a:xfrm rot="10800000">
            <a:off x="4132015"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0" name="Rectangle 119"/>
          <p:cNvSpPr/>
          <p:nvPr/>
        </p:nvSpPr>
        <p:spPr>
          <a:xfrm rot="10800000">
            <a:off x="3909712"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1" name="Rectangle 120"/>
          <p:cNvSpPr/>
          <p:nvPr/>
        </p:nvSpPr>
        <p:spPr>
          <a:xfrm rot="10800000">
            <a:off x="3658366"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2" name="Rectangle 121"/>
          <p:cNvSpPr/>
          <p:nvPr/>
        </p:nvSpPr>
        <p:spPr>
          <a:xfrm rot="10800000">
            <a:off x="6138616"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23" name="Rectangle 122"/>
          <p:cNvSpPr/>
          <p:nvPr/>
        </p:nvSpPr>
        <p:spPr>
          <a:xfrm rot="10800000">
            <a:off x="6102439" y="2842959"/>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4" name="Rectangle 123"/>
          <p:cNvSpPr/>
          <p:nvPr/>
        </p:nvSpPr>
        <p:spPr>
          <a:xfrm rot="10800000">
            <a:off x="5637348"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5" name="Rectangle 124"/>
          <p:cNvSpPr/>
          <p:nvPr/>
        </p:nvSpPr>
        <p:spPr>
          <a:xfrm rot="10800000">
            <a:off x="5210685"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6" name="Rectangle 125"/>
          <p:cNvSpPr/>
          <p:nvPr/>
        </p:nvSpPr>
        <p:spPr>
          <a:xfrm rot="10800000">
            <a:off x="5432784" y="283511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7" name="Rectangle 126"/>
          <p:cNvSpPr/>
          <p:nvPr/>
        </p:nvSpPr>
        <p:spPr>
          <a:xfrm rot="10800000">
            <a:off x="4988585"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8" name="Rectangle 127"/>
          <p:cNvSpPr/>
          <p:nvPr/>
        </p:nvSpPr>
        <p:spPr>
          <a:xfrm rot="10800000">
            <a:off x="4772331"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9" name="Rectangle 128"/>
          <p:cNvSpPr/>
          <p:nvPr/>
        </p:nvSpPr>
        <p:spPr>
          <a:xfrm rot="10800000">
            <a:off x="4360373"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0" name="Rectangle 129"/>
          <p:cNvSpPr/>
          <p:nvPr/>
        </p:nvSpPr>
        <p:spPr>
          <a:xfrm rot="10800000">
            <a:off x="4567770" y="282697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1" name="Rectangle 130"/>
          <p:cNvSpPr/>
          <p:nvPr/>
        </p:nvSpPr>
        <p:spPr>
          <a:xfrm rot="10800000">
            <a:off x="4123569"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2" name="Rectangle 131"/>
          <p:cNvSpPr/>
          <p:nvPr/>
        </p:nvSpPr>
        <p:spPr>
          <a:xfrm rot="10800000">
            <a:off x="3657178"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3" name="Rectangle 132"/>
          <p:cNvSpPr/>
          <p:nvPr/>
        </p:nvSpPr>
        <p:spPr>
          <a:xfrm rot="10800000">
            <a:off x="3898113"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4" name="Ellipse 133"/>
          <p:cNvSpPr/>
          <p:nvPr/>
        </p:nvSpPr>
        <p:spPr>
          <a:xfrm rot="10800000">
            <a:off x="3653342"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5" name="Ellipse 134"/>
          <p:cNvSpPr/>
          <p:nvPr/>
        </p:nvSpPr>
        <p:spPr>
          <a:xfrm rot="10800000">
            <a:off x="6078650" y="2441682"/>
            <a:ext cx="174583" cy="189047"/>
          </a:xfrm>
          <a:prstGeom prst="ellipse">
            <a:avLst/>
          </a:prstGeom>
          <a:no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6" name="Ellipse 135"/>
          <p:cNvSpPr/>
          <p:nvPr/>
        </p:nvSpPr>
        <p:spPr>
          <a:xfrm rot="10800000">
            <a:off x="585816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7" name="Ellipse 136"/>
          <p:cNvSpPr/>
          <p:nvPr/>
        </p:nvSpPr>
        <p:spPr>
          <a:xfrm rot="10800000">
            <a:off x="5637682"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8" name="Ellipse 137"/>
          <p:cNvSpPr/>
          <p:nvPr/>
        </p:nvSpPr>
        <p:spPr>
          <a:xfrm rot="10800000">
            <a:off x="541720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9" name="Ellipse 138"/>
          <p:cNvSpPr/>
          <p:nvPr/>
        </p:nvSpPr>
        <p:spPr>
          <a:xfrm rot="10800000">
            <a:off x="5196718"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0" name="Ellipse 139"/>
          <p:cNvSpPr/>
          <p:nvPr/>
        </p:nvSpPr>
        <p:spPr>
          <a:xfrm rot="10800000">
            <a:off x="497623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1" name="Ellipse 140"/>
          <p:cNvSpPr/>
          <p:nvPr/>
        </p:nvSpPr>
        <p:spPr>
          <a:xfrm rot="10800000">
            <a:off x="4755753"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2" name="Ellipse 141"/>
          <p:cNvSpPr/>
          <p:nvPr/>
        </p:nvSpPr>
        <p:spPr>
          <a:xfrm rot="10800000">
            <a:off x="4535271"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3" name="Ellipse 142"/>
          <p:cNvSpPr/>
          <p:nvPr/>
        </p:nvSpPr>
        <p:spPr>
          <a:xfrm rot="10800000">
            <a:off x="4314789"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4" name="Ellipse 143"/>
          <p:cNvSpPr/>
          <p:nvPr/>
        </p:nvSpPr>
        <p:spPr>
          <a:xfrm rot="10800000">
            <a:off x="4094306"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5" name="Ellipse 144"/>
          <p:cNvSpPr/>
          <p:nvPr/>
        </p:nvSpPr>
        <p:spPr>
          <a:xfrm rot="10800000">
            <a:off x="3885423"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6" name="Ellipse 145"/>
          <p:cNvSpPr/>
          <p:nvPr/>
        </p:nvSpPr>
        <p:spPr>
          <a:xfrm rot="10800000">
            <a:off x="612912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7" name="Ellipse 146"/>
          <p:cNvSpPr/>
          <p:nvPr/>
        </p:nvSpPr>
        <p:spPr>
          <a:xfrm rot="10800000">
            <a:off x="568038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8" name="Ellipse 147"/>
          <p:cNvSpPr/>
          <p:nvPr/>
        </p:nvSpPr>
        <p:spPr>
          <a:xfrm rot="10800000">
            <a:off x="523164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9" name="Ellipse 148"/>
          <p:cNvSpPr/>
          <p:nvPr/>
        </p:nvSpPr>
        <p:spPr>
          <a:xfrm rot="10800000">
            <a:off x="500727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0" name="Ellipse 149"/>
          <p:cNvSpPr/>
          <p:nvPr/>
        </p:nvSpPr>
        <p:spPr>
          <a:xfrm rot="10800000">
            <a:off x="478290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1" name="Ellipse 150"/>
          <p:cNvSpPr/>
          <p:nvPr/>
        </p:nvSpPr>
        <p:spPr>
          <a:xfrm rot="10800000">
            <a:off x="433416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2" name="Ellipse 151"/>
          <p:cNvSpPr/>
          <p:nvPr/>
        </p:nvSpPr>
        <p:spPr>
          <a:xfrm rot="10800000">
            <a:off x="4109793"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3" name="Ellipse 152"/>
          <p:cNvSpPr/>
          <p:nvPr/>
        </p:nvSpPr>
        <p:spPr>
          <a:xfrm rot="10800000">
            <a:off x="387382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2" name="Ellipse 161"/>
          <p:cNvSpPr/>
          <p:nvPr/>
        </p:nvSpPr>
        <p:spPr>
          <a:xfrm rot="10800000">
            <a:off x="3661052"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8" name="Ellipse 167"/>
          <p:cNvSpPr/>
          <p:nvPr/>
        </p:nvSpPr>
        <p:spPr>
          <a:xfrm rot="10800000">
            <a:off x="455853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2" name="Ellipse 171"/>
          <p:cNvSpPr/>
          <p:nvPr/>
        </p:nvSpPr>
        <p:spPr>
          <a:xfrm rot="10800000">
            <a:off x="5464109"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6" name="Espace réservé du contenu 22"/>
          <p:cNvSpPr txBox="1">
            <a:spLocks/>
          </p:cNvSpPr>
          <p:nvPr/>
        </p:nvSpPr>
        <p:spPr>
          <a:xfrm>
            <a:off x="461396" y="1261717"/>
            <a:ext cx="8360631" cy="10048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endParaRPr lang="en-TT" sz="1400" dirty="0">
              <a:ea typeface="ＭＳ Ｐゴシック" charset="-128"/>
              <a:cs typeface="ＭＳ Ｐゴシック" charset="-128"/>
            </a:endParaRPr>
          </a:p>
        </p:txBody>
      </p:sp>
    </p:spTree>
    <p:extLst>
      <p:ext uri="{BB962C8B-B14F-4D97-AF65-F5344CB8AC3E}">
        <p14:creationId xmlns:p14="http://schemas.microsoft.com/office/powerpoint/2010/main" val="1149760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à coins arrondis 105"/>
          <p:cNvSpPr/>
          <p:nvPr/>
        </p:nvSpPr>
        <p:spPr>
          <a:xfrm>
            <a:off x="2667729" y="2295727"/>
            <a:ext cx="3808444" cy="2694561"/>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115" name="Flèche vers le bas 114"/>
          <p:cNvSpPr/>
          <p:nvPr/>
        </p:nvSpPr>
        <p:spPr>
          <a:xfrm>
            <a:off x="1601319" y="2373549"/>
            <a:ext cx="538399" cy="2675105"/>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8" name="Titre 1"/>
          <p:cNvSpPr txBox="1">
            <a:spLocks/>
          </p:cNvSpPr>
          <p:nvPr/>
        </p:nvSpPr>
        <p:spPr>
          <a:xfrm>
            <a:off x="2053913" y="2126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uk-UA"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487094" y="3226999"/>
            <a:ext cx="1081312" cy="523220"/>
          </a:xfrm>
          <a:prstGeom prst="rect">
            <a:avLst/>
          </a:prstGeom>
          <a:noFill/>
        </p:spPr>
        <p:txBody>
          <a:bodyPr wrap="square" rtlCol="0">
            <a:spAutoFit/>
          </a:bodyPr>
          <a:lstStyle/>
          <a:p>
            <a:pPr algn="ctr"/>
            <a:r>
              <a:rPr lang="uk-UA" sz="1400" dirty="0" smtClean="0"/>
              <a:t>Перший пробіг</a:t>
            </a:r>
            <a:endParaRPr lang="fr-FR" sz="1400" dirty="0" smtClean="0"/>
          </a:p>
        </p:txBody>
      </p:sp>
      <p:cxnSp>
        <p:nvCxnSpPr>
          <p:cNvPr id="104" name="Connecteur droit avec flèche 103"/>
          <p:cNvCxnSpPr/>
          <p:nvPr/>
        </p:nvCxnSpPr>
        <p:spPr>
          <a:xfrm flipH="1">
            <a:off x="1869868"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0800000">
            <a:off x="5876028"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9" name="Rectangle 18"/>
          <p:cNvSpPr/>
          <p:nvPr/>
        </p:nvSpPr>
        <p:spPr>
          <a:xfrm rot="10800000">
            <a:off x="5915324"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rot="10800000">
            <a:off x="5693025"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1" name="Rectangle 20"/>
          <p:cNvSpPr/>
          <p:nvPr/>
        </p:nvSpPr>
        <p:spPr>
          <a:xfrm rot="10800000">
            <a:off x="5470722"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2" name="Rectangle 21"/>
          <p:cNvSpPr/>
          <p:nvPr/>
        </p:nvSpPr>
        <p:spPr>
          <a:xfrm rot="10800000">
            <a:off x="5248420"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4" name="Rectangle 23"/>
          <p:cNvSpPr/>
          <p:nvPr/>
        </p:nvSpPr>
        <p:spPr>
          <a:xfrm rot="10800000">
            <a:off x="5026117"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5" name="Rectangle 24"/>
          <p:cNvSpPr/>
          <p:nvPr/>
        </p:nvSpPr>
        <p:spPr>
          <a:xfrm rot="10800000">
            <a:off x="4803814"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6" name="Rectangle 25"/>
          <p:cNvSpPr/>
          <p:nvPr/>
        </p:nvSpPr>
        <p:spPr>
          <a:xfrm rot="10800000">
            <a:off x="4581511"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7" name="Rectangle 26"/>
          <p:cNvSpPr/>
          <p:nvPr/>
        </p:nvSpPr>
        <p:spPr>
          <a:xfrm rot="10800000">
            <a:off x="435920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8" name="Rectangle 27"/>
          <p:cNvSpPr/>
          <p:nvPr/>
        </p:nvSpPr>
        <p:spPr>
          <a:xfrm rot="10800000">
            <a:off x="4136906"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9" name="Rectangle 28"/>
          <p:cNvSpPr/>
          <p:nvPr/>
        </p:nvSpPr>
        <p:spPr>
          <a:xfrm rot="10800000">
            <a:off x="3914603"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Rectangle 29"/>
          <p:cNvSpPr/>
          <p:nvPr/>
        </p:nvSpPr>
        <p:spPr>
          <a:xfrm rot="10800000">
            <a:off x="3663257"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Rectangle 30"/>
          <p:cNvSpPr/>
          <p:nvPr/>
        </p:nvSpPr>
        <p:spPr>
          <a:xfrm rot="10800000">
            <a:off x="6143507"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Rectangle 32"/>
          <p:cNvSpPr/>
          <p:nvPr/>
        </p:nvSpPr>
        <p:spPr>
          <a:xfrm rot="10800000">
            <a:off x="6107330" y="2842959"/>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4" name="Rectangle 33"/>
          <p:cNvSpPr/>
          <p:nvPr/>
        </p:nvSpPr>
        <p:spPr>
          <a:xfrm rot="10800000">
            <a:off x="5642239"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5" name="Rectangle 34"/>
          <p:cNvSpPr/>
          <p:nvPr/>
        </p:nvSpPr>
        <p:spPr>
          <a:xfrm rot="10800000">
            <a:off x="52155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6" name="Rectangle 35"/>
          <p:cNvSpPr/>
          <p:nvPr/>
        </p:nvSpPr>
        <p:spPr>
          <a:xfrm rot="10800000">
            <a:off x="5437675" y="283511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7" name="Rectangle 36"/>
          <p:cNvSpPr/>
          <p:nvPr/>
        </p:nvSpPr>
        <p:spPr>
          <a:xfrm rot="10800000">
            <a:off x="49934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rot="10800000">
            <a:off x="4777222"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9" name="Rectangle 38"/>
          <p:cNvSpPr/>
          <p:nvPr/>
        </p:nvSpPr>
        <p:spPr>
          <a:xfrm rot="10800000">
            <a:off x="4365264"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0" name="Rectangle 39"/>
          <p:cNvSpPr/>
          <p:nvPr/>
        </p:nvSpPr>
        <p:spPr>
          <a:xfrm rot="10800000">
            <a:off x="4572661" y="282697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1" name="Rectangle 40"/>
          <p:cNvSpPr/>
          <p:nvPr/>
        </p:nvSpPr>
        <p:spPr>
          <a:xfrm rot="10800000">
            <a:off x="412846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2" name="Rectangle 41"/>
          <p:cNvSpPr/>
          <p:nvPr/>
        </p:nvSpPr>
        <p:spPr>
          <a:xfrm rot="10800000">
            <a:off x="3662069"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Rectangle 42"/>
          <p:cNvSpPr/>
          <p:nvPr/>
        </p:nvSpPr>
        <p:spPr>
          <a:xfrm rot="10800000">
            <a:off x="3903004"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2" name="Ellipse 71"/>
          <p:cNvSpPr/>
          <p:nvPr/>
        </p:nvSpPr>
        <p:spPr>
          <a:xfrm rot="10800000">
            <a:off x="3658233"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Ellipse 72"/>
          <p:cNvSpPr/>
          <p:nvPr/>
        </p:nvSpPr>
        <p:spPr>
          <a:xfrm rot="10800000">
            <a:off x="6083541" y="2441682"/>
            <a:ext cx="174583" cy="189047"/>
          </a:xfrm>
          <a:prstGeom prst="ellipse">
            <a:avLst/>
          </a:prstGeom>
          <a:no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4" name="Ellipse 73"/>
          <p:cNvSpPr/>
          <p:nvPr/>
        </p:nvSpPr>
        <p:spPr>
          <a:xfrm rot="10800000">
            <a:off x="586305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5" name="Ellipse 74"/>
          <p:cNvSpPr/>
          <p:nvPr/>
        </p:nvSpPr>
        <p:spPr>
          <a:xfrm rot="10800000">
            <a:off x="5642573"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6" name="Ellipse 75"/>
          <p:cNvSpPr/>
          <p:nvPr/>
        </p:nvSpPr>
        <p:spPr>
          <a:xfrm rot="10800000">
            <a:off x="5422091"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7" name="Ellipse 76"/>
          <p:cNvSpPr/>
          <p:nvPr/>
        </p:nvSpPr>
        <p:spPr>
          <a:xfrm rot="10800000">
            <a:off x="5201609"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8" name="Ellipse 77"/>
          <p:cNvSpPr/>
          <p:nvPr/>
        </p:nvSpPr>
        <p:spPr>
          <a:xfrm rot="10800000">
            <a:off x="4981126"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9" name="Ellipse 78"/>
          <p:cNvSpPr/>
          <p:nvPr/>
        </p:nvSpPr>
        <p:spPr>
          <a:xfrm rot="10800000">
            <a:off x="476064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0" name="Ellipse 79"/>
          <p:cNvSpPr/>
          <p:nvPr/>
        </p:nvSpPr>
        <p:spPr>
          <a:xfrm rot="10800000">
            <a:off x="4540162"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1" name="Ellipse 80"/>
          <p:cNvSpPr/>
          <p:nvPr/>
        </p:nvSpPr>
        <p:spPr>
          <a:xfrm rot="10800000">
            <a:off x="431968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2" name="Ellipse 81"/>
          <p:cNvSpPr/>
          <p:nvPr/>
        </p:nvSpPr>
        <p:spPr>
          <a:xfrm rot="10800000">
            <a:off x="4099197"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4" name="Ellipse 83"/>
          <p:cNvSpPr/>
          <p:nvPr/>
        </p:nvSpPr>
        <p:spPr>
          <a:xfrm rot="10800000">
            <a:off x="389031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6" name="Ellipse 85"/>
          <p:cNvSpPr/>
          <p:nvPr/>
        </p:nvSpPr>
        <p:spPr>
          <a:xfrm rot="10800000">
            <a:off x="613401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7" name="Ellipse 86"/>
          <p:cNvSpPr/>
          <p:nvPr/>
        </p:nvSpPr>
        <p:spPr>
          <a:xfrm rot="10800000">
            <a:off x="5685279"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8" name="Ellipse 87"/>
          <p:cNvSpPr/>
          <p:nvPr/>
        </p:nvSpPr>
        <p:spPr>
          <a:xfrm rot="10800000">
            <a:off x="523653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0" name="Ellipse 89"/>
          <p:cNvSpPr/>
          <p:nvPr/>
        </p:nvSpPr>
        <p:spPr>
          <a:xfrm rot="10800000">
            <a:off x="501216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1" name="Ellipse 90"/>
          <p:cNvSpPr/>
          <p:nvPr/>
        </p:nvSpPr>
        <p:spPr>
          <a:xfrm rot="10800000">
            <a:off x="478779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2" name="Ellipse 91"/>
          <p:cNvSpPr/>
          <p:nvPr/>
        </p:nvSpPr>
        <p:spPr>
          <a:xfrm rot="10800000">
            <a:off x="433905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4" name="Ellipse 93"/>
          <p:cNvSpPr/>
          <p:nvPr/>
        </p:nvSpPr>
        <p:spPr>
          <a:xfrm rot="10800000">
            <a:off x="411468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3" name="Ellipse 82"/>
          <p:cNvSpPr/>
          <p:nvPr/>
        </p:nvSpPr>
        <p:spPr>
          <a:xfrm rot="10800000">
            <a:off x="387871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96" name="Connecteur en angle 95"/>
          <p:cNvCxnSpPr>
            <a:endCxn id="28" idx="2"/>
          </p:cNvCxnSpPr>
          <p:nvPr/>
        </p:nvCxnSpPr>
        <p:spPr>
          <a:xfrm>
            <a:off x="3769730" y="3859295"/>
            <a:ext cx="426081" cy="195589"/>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p:nvPr/>
        </p:nvCxnSpPr>
        <p:spPr>
          <a:xfrm>
            <a:off x="3752967" y="3916112"/>
            <a:ext cx="220541" cy="156950"/>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en angle 99"/>
          <p:cNvCxnSpPr>
            <a:stCxn id="95" idx="2"/>
            <a:endCxn id="27" idx="2"/>
          </p:cNvCxnSpPr>
          <p:nvPr/>
        </p:nvCxnSpPr>
        <p:spPr>
          <a:xfrm>
            <a:off x="3780414" y="3890601"/>
            <a:ext cx="637700" cy="164283"/>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endCxn id="30" idx="2"/>
          </p:cNvCxnSpPr>
          <p:nvPr/>
        </p:nvCxnSpPr>
        <p:spPr>
          <a:xfrm flipH="1">
            <a:off x="3722162" y="3875832"/>
            <a:ext cx="4486" cy="1744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rot="10800000">
            <a:off x="3665943"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3" name="Ellipse 92"/>
          <p:cNvSpPr/>
          <p:nvPr/>
        </p:nvSpPr>
        <p:spPr>
          <a:xfrm rot="10800000">
            <a:off x="456342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9" name="Ellipse 88"/>
          <p:cNvSpPr/>
          <p:nvPr/>
        </p:nvSpPr>
        <p:spPr>
          <a:xfrm rot="10800000">
            <a:off x="546090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5" name="Ellipse 84"/>
          <p:cNvSpPr/>
          <p:nvPr/>
        </p:nvSpPr>
        <p:spPr>
          <a:xfrm rot="10800000">
            <a:off x="5909649"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800" y="2999672"/>
            <a:ext cx="810387" cy="81038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974" y="3823832"/>
            <a:ext cx="810387" cy="81038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974" y="2185986"/>
            <a:ext cx="810387" cy="810387"/>
          </a:xfrm>
          <a:prstGeom prst="rect">
            <a:avLst/>
          </a:prstGeom>
        </p:spPr>
      </p:pic>
      <p:sp>
        <p:nvSpPr>
          <p:cNvPr id="111" name="ZoneTexte 110"/>
          <p:cNvSpPr txBox="1"/>
          <p:nvPr/>
        </p:nvSpPr>
        <p:spPr>
          <a:xfrm>
            <a:off x="6547418" y="2381329"/>
            <a:ext cx="2010253" cy="276999"/>
          </a:xfrm>
          <a:prstGeom prst="rect">
            <a:avLst/>
          </a:prstGeom>
          <a:noFill/>
        </p:spPr>
        <p:txBody>
          <a:bodyPr wrap="square" rtlCol="0">
            <a:spAutoFit/>
          </a:bodyPr>
          <a:lstStyle/>
          <a:p>
            <a:r>
              <a:rPr lang="uk-UA" sz="1200" dirty="0" smtClean="0"/>
              <a:t>1 вторинна пробірка - </a:t>
            </a:r>
            <a:r>
              <a:rPr lang="fr-FR" sz="1200" dirty="0" smtClean="0"/>
              <a:t>CSF</a:t>
            </a:r>
          </a:p>
        </p:txBody>
      </p:sp>
      <p:sp>
        <p:nvSpPr>
          <p:cNvPr id="112" name="ZoneTexte 111"/>
          <p:cNvSpPr txBox="1"/>
          <p:nvPr/>
        </p:nvSpPr>
        <p:spPr>
          <a:xfrm>
            <a:off x="6556193" y="4090525"/>
            <a:ext cx="2059776" cy="461665"/>
          </a:xfrm>
          <a:prstGeom prst="rect">
            <a:avLst/>
          </a:prstGeom>
          <a:noFill/>
        </p:spPr>
        <p:txBody>
          <a:bodyPr wrap="square" rtlCol="0">
            <a:spAutoFit/>
          </a:bodyPr>
          <a:lstStyle/>
          <a:p>
            <a:r>
              <a:rPr lang="uk-UA" sz="1200" dirty="0" smtClean="0"/>
              <a:t>4 множинні ПЛР: </a:t>
            </a:r>
            <a:r>
              <a:rPr lang="fr-FR" sz="1200" dirty="0" smtClean="0"/>
              <a:t>EN, HSV1, HSV2, VZV</a:t>
            </a:r>
          </a:p>
        </p:txBody>
      </p:sp>
      <p:sp>
        <p:nvSpPr>
          <p:cNvPr id="113" name="ZoneTexte 112"/>
          <p:cNvSpPr txBox="1"/>
          <p:nvPr/>
        </p:nvSpPr>
        <p:spPr>
          <a:xfrm>
            <a:off x="6570381" y="3240416"/>
            <a:ext cx="2010253" cy="276999"/>
          </a:xfrm>
          <a:prstGeom prst="rect">
            <a:avLst/>
          </a:prstGeom>
          <a:noFill/>
        </p:spPr>
        <p:txBody>
          <a:bodyPr wrap="square" rtlCol="0">
            <a:spAutoFit/>
          </a:bodyPr>
          <a:lstStyle/>
          <a:p>
            <a:r>
              <a:rPr lang="uk-UA" sz="1200" dirty="0" smtClean="0"/>
              <a:t>1 універсальне виділення</a:t>
            </a:r>
            <a:endParaRPr lang="fr-FR" sz="1200" dirty="0" smtClean="0"/>
          </a:p>
        </p:txBody>
      </p:sp>
      <p:sp>
        <p:nvSpPr>
          <p:cNvPr id="68" name="ZoneTexte 67"/>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69" name="Espace réservé du contenu 22"/>
          <p:cNvSpPr>
            <a:spLocks noGrp="1"/>
          </p:cNvSpPr>
          <p:nvPr>
            <p:ph idx="1"/>
          </p:nvPr>
        </p:nvSpPr>
        <p:spPr>
          <a:xfrm>
            <a:off x="461396" y="1261717"/>
            <a:ext cx="8360631" cy="956189"/>
          </a:xfrm>
        </p:spPr>
        <p:txBody>
          <a:bodyPr>
            <a:noAutofit/>
          </a:body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endParaRPr lang="en-TT" sz="1400" dirty="0">
              <a:ea typeface="ＭＳ Ｐゴシック" charset="-128"/>
              <a:cs typeface="ＭＳ Ｐゴシック" charset="-128"/>
            </a:endParaRPr>
          </a:p>
        </p:txBody>
      </p:sp>
      <p:sp>
        <p:nvSpPr>
          <p:cNvPr id="5" name="Espace réservé du pied de page 4"/>
          <p:cNvSpPr>
            <a:spLocks noGrp="1"/>
          </p:cNvSpPr>
          <p:nvPr>
            <p:ph type="ftr" sz="quarter" idx="11"/>
          </p:nvPr>
        </p:nvSpPr>
        <p:spPr/>
        <p:txBody>
          <a:bodyPr/>
          <a:lstStyle/>
          <a:p>
            <a:r>
              <a:rPr lang="fr-FR" smtClean="0"/>
              <a:t>INTERNAL USE</a:t>
            </a:r>
            <a:endParaRPr lang="fr-FR"/>
          </a:p>
        </p:txBody>
      </p:sp>
    </p:spTree>
    <p:extLst>
      <p:ext uri="{BB962C8B-B14F-4D97-AF65-F5344CB8AC3E}">
        <p14:creationId xmlns:p14="http://schemas.microsoft.com/office/powerpoint/2010/main" val="287137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à coins arrondis 105"/>
          <p:cNvSpPr/>
          <p:nvPr/>
        </p:nvSpPr>
        <p:spPr>
          <a:xfrm>
            <a:off x="2677457" y="2276272"/>
            <a:ext cx="3808444" cy="2665378"/>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115" name="Flèche vers le bas 114"/>
          <p:cNvSpPr/>
          <p:nvPr/>
        </p:nvSpPr>
        <p:spPr>
          <a:xfrm>
            <a:off x="1630502" y="2324911"/>
            <a:ext cx="538399" cy="2675106"/>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8" name="Titre 1"/>
          <p:cNvSpPr txBox="1">
            <a:spLocks/>
          </p:cNvSpPr>
          <p:nvPr/>
        </p:nvSpPr>
        <p:spPr>
          <a:xfrm>
            <a:off x="2053913" y="212651"/>
            <a:ext cx="8229600" cy="1022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uk-UA"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487094" y="3226999"/>
            <a:ext cx="1081312" cy="523220"/>
          </a:xfrm>
          <a:prstGeom prst="rect">
            <a:avLst/>
          </a:prstGeom>
          <a:noFill/>
        </p:spPr>
        <p:txBody>
          <a:bodyPr wrap="square" rtlCol="0">
            <a:spAutoFit/>
          </a:bodyPr>
          <a:lstStyle/>
          <a:p>
            <a:pPr algn="ctr"/>
            <a:r>
              <a:rPr lang="uk-UA" sz="1400" dirty="0" smtClean="0"/>
              <a:t>Перший пробіг</a:t>
            </a:r>
            <a:endParaRPr lang="fr-FR" sz="1400" dirty="0" smtClean="0"/>
          </a:p>
        </p:txBody>
      </p:sp>
      <p:cxnSp>
        <p:nvCxnSpPr>
          <p:cNvPr id="104" name="Connecteur droit avec flèche 103"/>
          <p:cNvCxnSpPr/>
          <p:nvPr/>
        </p:nvCxnSpPr>
        <p:spPr>
          <a:xfrm flipH="1">
            <a:off x="1869868"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0800000">
            <a:off x="5876028"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9" name="Rectangle 18"/>
          <p:cNvSpPr/>
          <p:nvPr/>
        </p:nvSpPr>
        <p:spPr>
          <a:xfrm rot="10800000">
            <a:off x="5915324"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rot="10800000">
            <a:off x="5693025"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1" name="Rectangle 20"/>
          <p:cNvSpPr/>
          <p:nvPr/>
        </p:nvSpPr>
        <p:spPr>
          <a:xfrm rot="10800000">
            <a:off x="5470722"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2" name="Rectangle 21"/>
          <p:cNvSpPr/>
          <p:nvPr/>
        </p:nvSpPr>
        <p:spPr>
          <a:xfrm rot="10800000">
            <a:off x="5248420"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4" name="Rectangle 23"/>
          <p:cNvSpPr/>
          <p:nvPr/>
        </p:nvSpPr>
        <p:spPr>
          <a:xfrm rot="10800000">
            <a:off x="502611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5" name="Rectangle 24"/>
          <p:cNvSpPr/>
          <p:nvPr/>
        </p:nvSpPr>
        <p:spPr>
          <a:xfrm rot="10800000">
            <a:off x="4803814"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6" name="Rectangle 25"/>
          <p:cNvSpPr/>
          <p:nvPr/>
        </p:nvSpPr>
        <p:spPr>
          <a:xfrm rot="10800000">
            <a:off x="4575541"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7" name="Rectangle 26"/>
          <p:cNvSpPr/>
          <p:nvPr/>
        </p:nvSpPr>
        <p:spPr>
          <a:xfrm rot="10800000">
            <a:off x="435920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8" name="Rectangle 27"/>
          <p:cNvSpPr/>
          <p:nvPr/>
        </p:nvSpPr>
        <p:spPr>
          <a:xfrm rot="10800000">
            <a:off x="4136906"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9" name="Rectangle 28"/>
          <p:cNvSpPr/>
          <p:nvPr/>
        </p:nvSpPr>
        <p:spPr>
          <a:xfrm rot="10800000">
            <a:off x="3914603"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Rectangle 29"/>
          <p:cNvSpPr/>
          <p:nvPr/>
        </p:nvSpPr>
        <p:spPr>
          <a:xfrm rot="10800000">
            <a:off x="3663257"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Rectangle 30"/>
          <p:cNvSpPr/>
          <p:nvPr/>
        </p:nvSpPr>
        <p:spPr>
          <a:xfrm rot="10800000">
            <a:off x="6143507"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Rectangle 32"/>
          <p:cNvSpPr/>
          <p:nvPr/>
        </p:nvSpPr>
        <p:spPr>
          <a:xfrm rot="10800000">
            <a:off x="6107330" y="2842959"/>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4" name="Rectangle 33"/>
          <p:cNvSpPr/>
          <p:nvPr/>
        </p:nvSpPr>
        <p:spPr>
          <a:xfrm rot="10800000">
            <a:off x="5642239"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5" name="Rectangle 34"/>
          <p:cNvSpPr/>
          <p:nvPr/>
        </p:nvSpPr>
        <p:spPr>
          <a:xfrm rot="10800000">
            <a:off x="52155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6" name="Rectangle 35"/>
          <p:cNvSpPr/>
          <p:nvPr/>
        </p:nvSpPr>
        <p:spPr>
          <a:xfrm rot="10800000">
            <a:off x="5437675" y="283511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7" name="Rectangle 36"/>
          <p:cNvSpPr/>
          <p:nvPr/>
        </p:nvSpPr>
        <p:spPr>
          <a:xfrm rot="10800000">
            <a:off x="49934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rot="10800000">
            <a:off x="4777222"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9" name="Rectangle 38"/>
          <p:cNvSpPr/>
          <p:nvPr/>
        </p:nvSpPr>
        <p:spPr>
          <a:xfrm rot="10800000">
            <a:off x="4365264"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0" name="Rectangle 39"/>
          <p:cNvSpPr/>
          <p:nvPr/>
        </p:nvSpPr>
        <p:spPr>
          <a:xfrm rot="10800000">
            <a:off x="4568043"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1" name="Rectangle 40"/>
          <p:cNvSpPr/>
          <p:nvPr/>
        </p:nvSpPr>
        <p:spPr>
          <a:xfrm rot="10800000">
            <a:off x="412846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2" name="Rectangle 41"/>
          <p:cNvSpPr/>
          <p:nvPr/>
        </p:nvSpPr>
        <p:spPr>
          <a:xfrm rot="10800000">
            <a:off x="3662069"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Rectangle 42"/>
          <p:cNvSpPr/>
          <p:nvPr/>
        </p:nvSpPr>
        <p:spPr>
          <a:xfrm rot="10800000">
            <a:off x="3903004"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2" name="Ellipse 71"/>
          <p:cNvSpPr/>
          <p:nvPr/>
        </p:nvSpPr>
        <p:spPr>
          <a:xfrm rot="10800000">
            <a:off x="3658233"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Ellipse 72"/>
          <p:cNvSpPr/>
          <p:nvPr/>
        </p:nvSpPr>
        <p:spPr>
          <a:xfrm rot="10800000">
            <a:off x="6083541" y="2441682"/>
            <a:ext cx="174583" cy="189047"/>
          </a:xfrm>
          <a:prstGeom prst="ellipse">
            <a:avLst/>
          </a:prstGeom>
          <a:no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4" name="Ellipse 73"/>
          <p:cNvSpPr/>
          <p:nvPr/>
        </p:nvSpPr>
        <p:spPr>
          <a:xfrm rot="10800000">
            <a:off x="586305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5" name="Ellipse 74"/>
          <p:cNvSpPr/>
          <p:nvPr/>
        </p:nvSpPr>
        <p:spPr>
          <a:xfrm rot="10800000">
            <a:off x="5642573"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6" name="Ellipse 75"/>
          <p:cNvSpPr/>
          <p:nvPr/>
        </p:nvSpPr>
        <p:spPr>
          <a:xfrm rot="10800000">
            <a:off x="5422091"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7" name="Ellipse 76"/>
          <p:cNvSpPr/>
          <p:nvPr/>
        </p:nvSpPr>
        <p:spPr>
          <a:xfrm rot="10800000">
            <a:off x="5201609"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8" name="Ellipse 77"/>
          <p:cNvSpPr/>
          <p:nvPr/>
        </p:nvSpPr>
        <p:spPr>
          <a:xfrm rot="10800000">
            <a:off x="4981126"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9" name="Ellipse 78"/>
          <p:cNvSpPr/>
          <p:nvPr/>
        </p:nvSpPr>
        <p:spPr>
          <a:xfrm rot="10800000">
            <a:off x="476064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0" name="Ellipse 79"/>
          <p:cNvSpPr/>
          <p:nvPr/>
        </p:nvSpPr>
        <p:spPr>
          <a:xfrm rot="10800000">
            <a:off x="4540162"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1" name="Ellipse 80"/>
          <p:cNvSpPr/>
          <p:nvPr/>
        </p:nvSpPr>
        <p:spPr>
          <a:xfrm rot="10800000">
            <a:off x="431968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2" name="Ellipse 81"/>
          <p:cNvSpPr/>
          <p:nvPr/>
        </p:nvSpPr>
        <p:spPr>
          <a:xfrm rot="10800000">
            <a:off x="4099197"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4" name="Ellipse 83"/>
          <p:cNvSpPr/>
          <p:nvPr/>
        </p:nvSpPr>
        <p:spPr>
          <a:xfrm rot="10800000">
            <a:off x="389031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6" name="Ellipse 85"/>
          <p:cNvSpPr/>
          <p:nvPr/>
        </p:nvSpPr>
        <p:spPr>
          <a:xfrm rot="10800000">
            <a:off x="613401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7" name="Ellipse 86"/>
          <p:cNvSpPr/>
          <p:nvPr/>
        </p:nvSpPr>
        <p:spPr>
          <a:xfrm rot="10800000">
            <a:off x="5685279"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8" name="Ellipse 87"/>
          <p:cNvSpPr/>
          <p:nvPr/>
        </p:nvSpPr>
        <p:spPr>
          <a:xfrm rot="10800000">
            <a:off x="523653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0" name="Ellipse 89"/>
          <p:cNvSpPr/>
          <p:nvPr/>
        </p:nvSpPr>
        <p:spPr>
          <a:xfrm rot="10800000">
            <a:off x="501216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1" name="Ellipse 90"/>
          <p:cNvSpPr/>
          <p:nvPr/>
        </p:nvSpPr>
        <p:spPr>
          <a:xfrm rot="10800000">
            <a:off x="478779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2" name="Ellipse 91"/>
          <p:cNvSpPr/>
          <p:nvPr/>
        </p:nvSpPr>
        <p:spPr>
          <a:xfrm rot="10800000">
            <a:off x="433905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4" name="Ellipse 93"/>
          <p:cNvSpPr/>
          <p:nvPr/>
        </p:nvSpPr>
        <p:spPr>
          <a:xfrm rot="10800000">
            <a:off x="411468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3" name="Ellipse 82"/>
          <p:cNvSpPr/>
          <p:nvPr/>
        </p:nvSpPr>
        <p:spPr>
          <a:xfrm rot="10800000">
            <a:off x="387871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96" name="Connecteur en angle 95"/>
          <p:cNvCxnSpPr>
            <a:endCxn id="28" idx="2"/>
          </p:cNvCxnSpPr>
          <p:nvPr/>
        </p:nvCxnSpPr>
        <p:spPr>
          <a:xfrm>
            <a:off x="3769730" y="3859295"/>
            <a:ext cx="426081" cy="195589"/>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p:nvPr/>
        </p:nvCxnSpPr>
        <p:spPr>
          <a:xfrm>
            <a:off x="3752967" y="3916112"/>
            <a:ext cx="220541" cy="156950"/>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en angle 99"/>
          <p:cNvCxnSpPr>
            <a:stCxn id="95" idx="2"/>
            <a:endCxn id="27" idx="2"/>
          </p:cNvCxnSpPr>
          <p:nvPr/>
        </p:nvCxnSpPr>
        <p:spPr>
          <a:xfrm>
            <a:off x="3780414" y="3890601"/>
            <a:ext cx="637700" cy="164283"/>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endCxn id="30" idx="2"/>
          </p:cNvCxnSpPr>
          <p:nvPr/>
        </p:nvCxnSpPr>
        <p:spPr>
          <a:xfrm flipH="1">
            <a:off x="3722162" y="3875832"/>
            <a:ext cx="4486" cy="1744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rot="10800000">
            <a:off x="3665943"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3" name="Ellipse 92"/>
          <p:cNvSpPr/>
          <p:nvPr/>
        </p:nvSpPr>
        <p:spPr>
          <a:xfrm rot="10800000">
            <a:off x="4577211"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9" name="Ellipse 88"/>
          <p:cNvSpPr/>
          <p:nvPr/>
        </p:nvSpPr>
        <p:spPr>
          <a:xfrm rot="10800000">
            <a:off x="546090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5" name="Ellipse 84"/>
          <p:cNvSpPr/>
          <p:nvPr/>
        </p:nvSpPr>
        <p:spPr>
          <a:xfrm rot="10800000">
            <a:off x="5909649"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800" y="2999672"/>
            <a:ext cx="810387" cy="81038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974" y="3823832"/>
            <a:ext cx="810387" cy="81038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974" y="2185986"/>
            <a:ext cx="810387" cy="810387"/>
          </a:xfrm>
          <a:prstGeom prst="rect">
            <a:avLst/>
          </a:prstGeom>
        </p:spPr>
      </p:pic>
      <p:sp>
        <p:nvSpPr>
          <p:cNvPr id="111" name="ZoneTexte 110"/>
          <p:cNvSpPr txBox="1"/>
          <p:nvPr/>
        </p:nvSpPr>
        <p:spPr>
          <a:xfrm>
            <a:off x="6547418" y="2381329"/>
            <a:ext cx="2010253" cy="276999"/>
          </a:xfrm>
          <a:prstGeom prst="rect">
            <a:avLst/>
          </a:prstGeom>
          <a:noFill/>
        </p:spPr>
        <p:txBody>
          <a:bodyPr wrap="square" rtlCol="0">
            <a:spAutoFit/>
          </a:bodyPr>
          <a:lstStyle/>
          <a:p>
            <a:r>
              <a:rPr lang="uk-UA" sz="1200" dirty="0" smtClean="0"/>
              <a:t>2 вторинні пробірки - </a:t>
            </a:r>
            <a:r>
              <a:rPr lang="fr-FR" sz="1200" dirty="0" smtClean="0"/>
              <a:t>CSF</a:t>
            </a:r>
          </a:p>
        </p:txBody>
      </p:sp>
      <p:sp>
        <p:nvSpPr>
          <p:cNvPr id="112" name="ZoneTexte 111"/>
          <p:cNvSpPr txBox="1"/>
          <p:nvPr/>
        </p:nvSpPr>
        <p:spPr>
          <a:xfrm>
            <a:off x="6556193" y="4090525"/>
            <a:ext cx="2059776" cy="830997"/>
          </a:xfrm>
          <a:prstGeom prst="rect">
            <a:avLst/>
          </a:prstGeom>
          <a:noFill/>
        </p:spPr>
        <p:txBody>
          <a:bodyPr wrap="square" rtlCol="0">
            <a:spAutoFit/>
          </a:bodyPr>
          <a:lstStyle/>
          <a:p>
            <a:r>
              <a:rPr lang="fr-FR" sz="1200" dirty="0" smtClean="0"/>
              <a:t>2x</a:t>
            </a:r>
            <a:r>
              <a:rPr lang="uk-UA" sz="1200" dirty="0" smtClean="0"/>
              <a:t>4 множинні ПЛР (мультиплекс): </a:t>
            </a:r>
            <a:r>
              <a:rPr lang="fr-FR" sz="1200" dirty="0" smtClean="0"/>
              <a:t>EN, HSV1, HSV2, VZV</a:t>
            </a:r>
          </a:p>
          <a:p>
            <a:endParaRPr lang="fr-FR" sz="1200" dirty="0" smtClean="0"/>
          </a:p>
        </p:txBody>
      </p:sp>
      <p:sp>
        <p:nvSpPr>
          <p:cNvPr id="113" name="ZoneTexte 112"/>
          <p:cNvSpPr txBox="1"/>
          <p:nvPr/>
        </p:nvSpPr>
        <p:spPr>
          <a:xfrm>
            <a:off x="6570381" y="3240416"/>
            <a:ext cx="2010253" cy="276999"/>
          </a:xfrm>
          <a:prstGeom prst="rect">
            <a:avLst/>
          </a:prstGeom>
          <a:noFill/>
        </p:spPr>
        <p:txBody>
          <a:bodyPr wrap="square" rtlCol="0">
            <a:spAutoFit/>
          </a:bodyPr>
          <a:lstStyle/>
          <a:p>
            <a:r>
              <a:rPr lang="uk-UA" sz="1200" dirty="0" smtClean="0"/>
              <a:t>2 універсальних виділення</a:t>
            </a:r>
            <a:endParaRPr lang="fr-FR" sz="1200" dirty="0" smtClean="0"/>
          </a:p>
        </p:txBody>
      </p:sp>
      <p:sp>
        <p:nvSpPr>
          <p:cNvPr id="68" name="ZoneTexte 67"/>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69" name="Espace réservé du contenu 22"/>
          <p:cNvSpPr txBox="1">
            <a:spLocks/>
          </p:cNvSpPr>
          <p:nvPr/>
        </p:nvSpPr>
        <p:spPr>
          <a:xfrm>
            <a:off x="0" y="1040860"/>
            <a:ext cx="8968902" cy="10408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p:txBody>
      </p:sp>
    </p:spTree>
    <p:extLst>
      <p:ext uri="{BB962C8B-B14F-4D97-AF65-F5344CB8AC3E}">
        <p14:creationId xmlns:p14="http://schemas.microsoft.com/office/powerpoint/2010/main" val="618270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lèche vers le bas 114"/>
          <p:cNvSpPr/>
          <p:nvPr/>
        </p:nvSpPr>
        <p:spPr>
          <a:xfrm>
            <a:off x="1601319" y="2256188"/>
            <a:ext cx="538399" cy="2597902"/>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8" name="Titre 1"/>
          <p:cNvSpPr txBox="1">
            <a:spLocks/>
          </p:cNvSpPr>
          <p:nvPr/>
        </p:nvSpPr>
        <p:spPr>
          <a:xfrm>
            <a:off x="2053913" y="212651"/>
            <a:ext cx="8229600" cy="10033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uk-UA"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487094" y="3226999"/>
            <a:ext cx="1081312" cy="523220"/>
          </a:xfrm>
          <a:prstGeom prst="rect">
            <a:avLst/>
          </a:prstGeom>
          <a:noFill/>
        </p:spPr>
        <p:txBody>
          <a:bodyPr wrap="square" rtlCol="0">
            <a:spAutoFit/>
          </a:bodyPr>
          <a:lstStyle/>
          <a:p>
            <a:pPr algn="ctr"/>
            <a:r>
              <a:rPr lang="uk-UA" sz="1400" dirty="0" smtClean="0"/>
              <a:t>Перший пробіг</a:t>
            </a:r>
            <a:endParaRPr lang="fr-FR" sz="1400" dirty="0" smtClean="0"/>
          </a:p>
        </p:txBody>
      </p:sp>
      <p:cxnSp>
        <p:nvCxnSpPr>
          <p:cNvPr id="104" name="Connecteur droit avec flèche 103"/>
          <p:cNvCxnSpPr/>
          <p:nvPr/>
        </p:nvCxnSpPr>
        <p:spPr>
          <a:xfrm flipH="1">
            <a:off x="1869868"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6547418" y="2381329"/>
            <a:ext cx="2010253" cy="461665"/>
          </a:xfrm>
          <a:prstGeom prst="rect">
            <a:avLst/>
          </a:prstGeom>
          <a:noFill/>
        </p:spPr>
        <p:txBody>
          <a:bodyPr wrap="square" rtlCol="0">
            <a:spAutoFit/>
          </a:bodyPr>
          <a:lstStyle/>
          <a:p>
            <a:r>
              <a:rPr lang="ru-RU" sz="1200" dirty="0" smtClean="0"/>
              <a:t>2 </a:t>
            </a:r>
            <a:r>
              <a:rPr lang="ru-RU" sz="1200" dirty="0" err="1" smtClean="0"/>
              <a:t>вторинні</a:t>
            </a:r>
            <a:r>
              <a:rPr lang="ru-RU" sz="1200" dirty="0" smtClean="0"/>
              <a:t>  </a:t>
            </a:r>
            <a:r>
              <a:rPr lang="ru-RU" sz="1200" dirty="0" err="1" smtClean="0"/>
              <a:t>пробірки</a:t>
            </a:r>
            <a:r>
              <a:rPr lang="ru-RU" sz="1200" dirty="0" smtClean="0"/>
              <a:t> - CSF</a:t>
            </a:r>
          </a:p>
          <a:p>
            <a:r>
              <a:rPr lang="ru-RU" sz="1200" dirty="0" smtClean="0"/>
              <a:t> 1 </a:t>
            </a:r>
            <a:r>
              <a:rPr lang="ru-RU" sz="1200" dirty="0" err="1" smtClean="0"/>
              <a:t>вторинна</a:t>
            </a:r>
            <a:r>
              <a:rPr lang="ru-RU" sz="1200" dirty="0" smtClean="0"/>
              <a:t> </a:t>
            </a:r>
            <a:r>
              <a:rPr lang="ru-RU" sz="1200" dirty="0" err="1" smtClean="0"/>
              <a:t>пробірка</a:t>
            </a:r>
            <a:r>
              <a:rPr lang="ru-RU" sz="1200" dirty="0" smtClean="0"/>
              <a:t> - БАЛ</a:t>
            </a:r>
            <a:endParaRPr lang="fr-FR" sz="1200" dirty="0" smtClean="0"/>
          </a:p>
        </p:txBody>
      </p:sp>
      <p:sp>
        <p:nvSpPr>
          <p:cNvPr id="112" name="ZoneTexte 111"/>
          <p:cNvSpPr txBox="1"/>
          <p:nvPr/>
        </p:nvSpPr>
        <p:spPr>
          <a:xfrm>
            <a:off x="6556193" y="3961735"/>
            <a:ext cx="2383526" cy="830997"/>
          </a:xfrm>
          <a:prstGeom prst="rect">
            <a:avLst/>
          </a:prstGeom>
          <a:noFill/>
        </p:spPr>
        <p:txBody>
          <a:bodyPr wrap="square" rtlCol="0">
            <a:spAutoFit/>
          </a:bodyPr>
          <a:lstStyle/>
          <a:p>
            <a:r>
              <a:rPr lang="fr-FR" sz="1200" dirty="0" smtClean="0"/>
              <a:t>2x</a:t>
            </a:r>
            <a:r>
              <a:rPr lang="uk-UA" sz="1200" dirty="0" smtClean="0"/>
              <a:t>4 множинні ПЛР (мультиплекс): </a:t>
            </a:r>
            <a:r>
              <a:rPr lang="fr-FR" sz="1200" dirty="0" smtClean="0"/>
              <a:t>EN, HSV1, HSV2, VZV</a:t>
            </a:r>
          </a:p>
          <a:p>
            <a:r>
              <a:rPr lang="uk-UA" sz="1200" dirty="0" smtClean="0"/>
              <a:t>1 ПЛР у </a:t>
            </a:r>
            <a:r>
              <a:rPr lang="uk-UA" sz="1200" dirty="0" err="1" smtClean="0"/>
              <a:t>мултиплексі</a:t>
            </a:r>
            <a:r>
              <a:rPr lang="uk-UA" sz="1200" dirty="0" smtClean="0"/>
              <a:t>: </a:t>
            </a:r>
            <a:r>
              <a:rPr lang="fr-FR" sz="1200" dirty="0" smtClean="0"/>
              <a:t>FluA, FluB, RSV</a:t>
            </a:r>
            <a:endParaRPr lang="fr-FR" sz="1200" dirty="0"/>
          </a:p>
        </p:txBody>
      </p:sp>
      <p:sp>
        <p:nvSpPr>
          <p:cNvPr id="113" name="ZoneTexte 112"/>
          <p:cNvSpPr txBox="1"/>
          <p:nvPr/>
        </p:nvSpPr>
        <p:spPr>
          <a:xfrm>
            <a:off x="6570381" y="3240416"/>
            <a:ext cx="2010253" cy="461665"/>
          </a:xfrm>
          <a:prstGeom prst="rect">
            <a:avLst/>
          </a:prstGeom>
          <a:noFill/>
        </p:spPr>
        <p:txBody>
          <a:bodyPr wrap="square" rtlCol="0">
            <a:spAutoFit/>
          </a:bodyPr>
          <a:lstStyle/>
          <a:p>
            <a:r>
              <a:rPr lang="fr-FR" sz="1200" dirty="0"/>
              <a:t>3</a:t>
            </a:r>
            <a:r>
              <a:rPr lang="fr-FR" sz="1200" dirty="0" smtClean="0"/>
              <a:t> </a:t>
            </a:r>
            <a:r>
              <a:rPr lang="uk-UA" sz="1200" dirty="0" smtClean="0"/>
              <a:t> універсальних виділення</a:t>
            </a:r>
            <a:endParaRPr lang="fr-FR" sz="1200" dirty="0" smtClean="0"/>
          </a:p>
          <a:p>
            <a:endParaRPr lang="fr-FR" sz="1200" dirty="0" smtClean="0"/>
          </a:p>
        </p:txBody>
      </p:sp>
      <p:sp>
        <p:nvSpPr>
          <p:cNvPr id="68" name="ZoneTexte 67"/>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106" name="Rectangle à coins arrondis 105"/>
          <p:cNvSpPr/>
          <p:nvPr/>
        </p:nvSpPr>
        <p:spPr>
          <a:xfrm>
            <a:off x="2677457" y="2172316"/>
            <a:ext cx="3808444" cy="2597902"/>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32" name="Rectangle 31"/>
          <p:cNvSpPr/>
          <p:nvPr/>
        </p:nvSpPr>
        <p:spPr>
          <a:xfrm rot="10800000">
            <a:off x="566500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9" name="Rectangle 18"/>
          <p:cNvSpPr/>
          <p:nvPr/>
        </p:nvSpPr>
        <p:spPr>
          <a:xfrm rot="10800000">
            <a:off x="5672498"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rot="10800000">
            <a:off x="545184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1" name="Rectangle 20"/>
          <p:cNvSpPr/>
          <p:nvPr/>
        </p:nvSpPr>
        <p:spPr>
          <a:xfrm rot="10800000">
            <a:off x="6120176" y="4054884"/>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2" name="Rectangle 21"/>
          <p:cNvSpPr/>
          <p:nvPr/>
        </p:nvSpPr>
        <p:spPr>
          <a:xfrm rot="10800000">
            <a:off x="5229995"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4" name="Rectangle 23"/>
          <p:cNvSpPr/>
          <p:nvPr/>
        </p:nvSpPr>
        <p:spPr>
          <a:xfrm rot="10800000">
            <a:off x="502611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5" name="Rectangle 24"/>
          <p:cNvSpPr/>
          <p:nvPr/>
        </p:nvSpPr>
        <p:spPr>
          <a:xfrm rot="10800000">
            <a:off x="4803814"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6" name="Rectangle 25"/>
          <p:cNvSpPr/>
          <p:nvPr/>
        </p:nvSpPr>
        <p:spPr>
          <a:xfrm rot="10800000">
            <a:off x="4568548"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7" name="Rectangle 26"/>
          <p:cNvSpPr/>
          <p:nvPr/>
        </p:nvSpPr>
        <p:spPr>
          <a:xfrm rot="10800000">
            <a:off x="435920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8" name="Rectangle 27"/>
          <p:cNvSpPr/>
          <p:nvPr/>
        </p:nvSpPr>
        <p:spPr>
          <a:xfrm rot="10800000">
            <a:off x="4136906"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9" name="Rectangle 28"/>
          <p:cNvSpPr/>
          <p:nvPr/>
        </p:nvSpPr>
        <p:spPr>
          <a:xfrm rot="10800000">
            <a:off x="3914603"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Rectangle 29"/>
          <p:cNvSpPr/>
          <p:nvPr/>
        </p:nvSpPr>
        <p:spPr>
          <a:xfrm rot="10800000">
            <a:off x="3663257"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Rectangle 30"/>
          <p:cNvSpPr/>
          <p:nvPr/>
        </p:nvSpPr>
        <p:spPr>
          <a:xfrm rot="10800000">
            <a:off x="5894581"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Rectangle 32"/>
          <p:cNvSpPr/>
          <p:nvPr/>
        </p:nvSpPr>
        <p:spPr>
          <a:xfrm rot="10800000">
            <a:off x="5887083" y="2842959"/>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4" name="Rectangle 33"/>
          <p:cNvSpPr/>
          <p:nvPr/>
        </p:nvSpPr>
        <p:spPr>
          <a:xfrm rot="10800000">
            <a:off x="5444351" y="2835113"/>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5" name="Rectangle 34"/>
          <p:cNvSpPr/>
          <p:nvPr/>
        </p:nvSpPr>
        <p:spPr>
          <a:xfrm rot="10800000">
            <a:off x="5222497"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6" name="Rectangle 35"/>
          <p:cNvSpPr/>
          <p:nvPr/>
        </p:nvSpPr>
        <p:spPr>
          <a:xfrm rot="10800000">
            <a:off x="6112678" y="2835114"/>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7" name="Rectangle 36"/>
          <p:cNvSpPr/>
          <p:nvPr/>
        </p:nvSpPr>
        <p:spPr>
          <a:xfrm rot="10800000">
            <a:off x="49934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rot="10800000">
            <a:off x="4777222"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9" name="Rectangle 38"/>
          <p:cNvSpPr/>
          <p:nvPr/>
        </p:nvSpPr>
        <p:spPr>
          <a:xfrm rot="10800000">
            <a:off x="4365264"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0" name="Rectangle 39"/>
          <p:cNvSpPr/>
          <p:nvPr/>
        </p:nvSpPr>
        <p:spPr>
          <a:xfrm rot="10800000">
            <a:off x="4561050"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1" name="Rectangle 40"/>
          <p:cNvSpPr/>
          <p:nvPr/>
        </p:nvSpPr>
        <p:spPr>
          <a:xfrm rot="10800000">
            <a:off x="412846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2" name="Rectangle 41"/>
          <p:cNvSpPr/>
          <p:nvPr/>
        </p:nvSpPr>
        <p:spPr>
          <a:xfrm rot="10800000">
            <a:off x="3662069"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Rectangle 42"/>
          <p:cNvSpPr/>
          <p:nvPr/>
        </p:nvSpPr>
        <p:spPr>
          <a:xfrm rot="10800000">
            <a:off x="3903004"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2" name="Ellipse 71"/>
          <p:cNvSpPr/>
          <p:nvPr/>
        </p:nvSpPr>
        <p:spPr>
          <a:xfrm rot="10800000">
            <a:off x="3658233"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Ellipse 72"/>
          <p:cNvSpPr/>
          <p:nvPr/>
        </p:nvSpPr>
        <p:spPr>
          <a:xfrm rot="10800000">
            <a:off x="5866195" y="2441682"/>
            <a:ext cx="174583" cy="189047"/>
          </a:xfrm>
          <a:prstGeom prst="ellipse">
            <a:avLst/>
          </a:prstGeom>
          <a:no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4" name="Ellipse 73"/>
          <p:cNvSpPr/>
          <p:nvPr/>
        </p:nvSpPr>
        <p:spPr>
          <a:xfrm rot="10800000">
            <a:off x="5644112"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5" name="Ellipse 74"/>
          <p:cNvSpPr/>
          <p:nvPr/>
        </p:nvSpPr>
        <p:spPr>
          <a:xfrm rot="10800000">
            <a:off x="5423463"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6" name="Ellipse 75"/>
          <p:cNvSpPr/>
          <p:nvPr/>
        </p:nvSpPr>
        <p:spPr>
          <a:xfrm rot="10800000">
            <a:off x="609179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7" name="Ellipse 76"/>
          <p:cNvSpPr/>
          <p:nvPr/>
        </p:nvSpPr>
        <p:spPr>
          <a:xfrm rot="10800000">
            <a:off x="5201609"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8" name="Ellipse 77"/>
          <p:cNvSpPr/>
          <p:nvPr/>
        </p:nvSpPr>
        <p:spPr>
          <a:xfrm rot="10800000">
            <a:off x="4981126"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9" name="Ellipse 78"/>
          <p:cNvSpPr/>
          <p:nvPr/>
        </p:nvSpPr>
        <p:spPr>
          <a:xfrm rot="10800000">
            <a:off x="476064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0" name="Ellipse 79"/>
          <p:cNvSpPr/>
          <p:nvPr/>
        </p:nvSpPr>
        <p:spPr>
          <a:xfrm rot="10800000">
            <a:off x="4540162"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1" name="Ellipse 80"/>
          <p:cNvSpPr/>
          <p:nvPr/>
        </p:nvSpPr>
        <p:spPr>
          <a:xfrm rot="10800000">
            <a:off x="431968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2" name="Ellipse 81"/>
          <p:cNvSpPr/>
          <p:nvPr/>
        </p:nvSpPr>
        <p:spPr>
          <a:xfrm rot="10800000">
            <a:off x="4099197"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4" name="Ellipse 83"/>
          <p:cNvSpPr/>
          <p:nvPr/>
        </p:nvSpPr>
        <p:spPr>
          <a:xfrm rot="10800000">
            <a:off x="389031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6" name="Ellipse 85"/>
          <p:cNvSpPr/>
          <p:nvPr/>
        </p:nvSpPr>
        <p:spPr>
          <a:xfrm rot="10800000">
            <a:off x="5896251"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7" name="Ellipse 86"/>
          <p:cNvSpPr/>
          <p:nvPr/>
        </p:nvSpPr>
        <p:spPr>
          <a:xfrm rot="10800000">
            <a:off x="5453519"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8" name="Ellipse 87"/>
          <p:cNvSpPr/>
          <p:nvPr/>
        </p:nvSpPr>
        <p:spPr>
          <a:xfrm rot="10800000">
            <a:off x="523166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0" name="Ellipse 89"/>
          <p:cNvSpPr/>
          <p:nvPr/>
        </p:nvSpPr>
        <p:spPr>
          <a:xfrm rot="10800000">
            <a:off x="501216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1" name="Ellipse 90"/>
          <p:cNvSpPr/>
          <p:nvPr/>
        </p:nvSpPr>
        <p:spPr>
          <a:xfrm rot="10800000">
            <a:off x="478779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2" name="Ellipse 91"/>
          <p:cNvSpPr/>
          <p:nvPr/>
        </p:nvSpPr>
        <p:spPr>
          <a:xfrm rot="10800000">
            <a:off x="433905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4" name="Ellipse 93"/>
          <p:cNvSpPr/>
          <p:nvPr/>
        </p:nvSpPr>
        <p:spPr>
          <a:xfrm rot="10800000">
            <a:off x="411468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3" name="Ellipse 82"/>
          <p:cNvSpPr/>
          <p:nvPr/>
        </p:nvSpPr>
        <p:spPr>
          <a:xfrm rot="10800000">
            <a:off x="387871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96" name="Connecteur en angle 95"/>
          <p:cNvCxnSpPr>
            <a:endCxn id="28" idx="2"/>
          </p:cNvCxnSpPr>
          <p:nvPr/>
        </p:nvCxnSpPr>
        <p:spPr>
          <a:xfrm>
            <a:off x="3769730" y="3859295"/>
            <a:ext cx="426081" cy="195589"/>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p:nvPr/>
        </p:nvCxnSpPr>
        <p:spPr>
          <a:xfrm>
            <a:off x="3752967" y="3916112"/>
            <a:ext cx="220541" cy="156950"/>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en angle 99"/>
          <p:cNvCxnSpPr>
            <a:stCxn id="95" idx="2"/>
            <a:endCxn id="27" idx="2"/>
          </p:cNvCxnSpPr>
          <p:nvPr/>
        </p:nvCxnSpPr>
        <p:spPr>
          <a:xfrm>
            <a:off x="3780414" y="3890601"/>
            <a:ext cx="637700" cy="164283"/>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endCxn id="30" idx="2"/>
          </p:cNvCxnSpPr>
          <p:nvPr/>
        </p:nvCxnSpPr>
        <p:spPr>
          <a:xfrm flipH="1">
            <a:off x="3722162" y="3875832"/>
            <a:ext cx="4486" cy="1744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rot="10800000">
            <a:off x="3665943"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3" name="Ellipse 92"/>
          <p:cNvSpPr/>
          <p:nvPr/>
        </p:nvSpPr>
        <p:spPr>
          <a:xfrm rot="10800000">
            <a:off x="4570218"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9" name="Ellipse 88"/>
          <p:cNvSpPr/>
          <p:nvPr/>
        </p:nvSpPr>
        <p:spPr>
          <a:xfrm rot="10800000">
            <a:off x="612184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5" name="Ellipse 84"/>
          <p:cNvSpPr/>
          <p:nvPr/>
        </p:nvSpPr>
        <p:spPr>
          <a:xfrm rot="10800000">
            <a:off x="5674168"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800" y="2999672"/>
            <a:ext cx="810387" cy="81038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974" y="3823832"/>
            <a:ext cx="810387" cy="81038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974" y="2185986"/>
            <a:ext cx="810387" cy="810387"/>
          </a:xfrm>
          <a:prstGeom prst="rect">
            <a:avLst/>
          </a:prstGeom>
        </p:spPr>
      </p:pic>
      <p:sp>
        <p:nvSpPr>
          <p:cNvPr id="69" name="Espace réservé du contenu 22"/>
          <p:cNvSpPr>
            <a:spLocks noGrp="1"/>
          </p:cNvSpPr>
          <p:nvPr>
            <p:ph idx="1"/>
          </p:nvPr>
        </p:nvSpPr>
        <p:spPr>
          <a:xfrm>
            <a:off x="0" y="1060315"/>
            <a:ext cx="9144000" cy="982494"/>
          </a:xfrm>
        </p:spPr>
        <p:txBody>
          <a:bodyPr>
            <a:noAutofit/>
          </a:body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p:txBody>
      </p:sp>
      <p:sp>
        <p:nvSpPr>
          <p:cNvPr id="5" name="Espace réservé du pied de page 4"/>
          <p:cNvSpPr>
            <a:spLocks noGrp="1"/>
          </p:cNvSpPr>
          <p:nvPr>
            <p:ph type="ftr" sz="quarter" idx="11"/>
          </p:nvPr>
        </p:nvSpPr>
        <p:spPr/>
        <p:txBody>
          <a:bodyPr/>
          <a:lstStyle/>
          <a:p>
            <a:r>
              <a:rPr lang="fr-FR" smtClean="0"/>
              <a:t>INTERNAL USE</a:t>
            </a:r>
            <a:endParaRPr lang="fr-FR"/>
          </a:p>
        </p:txBody>
      </p:sp>
    </p:spTree>
    <p:extLst>
      <p:ext uri="{BB962C8B-B14F-4D97-AF65-F5344CB8AC3E}">
        <p14:creationId xmlns:p14="http://schemas.microsoft.com/office/powerpoint/2010/main" val="3288637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lèche vers le bas 114"/>
          <p:cNvSpPr/>
          <p:nvPr/>
        </p:nvSpPr>
        <p:spPr>
          <a:xfrm>
            <a:off x="1601319" y="2256188"/>
            <a:ext cx="538399" cy="2597902"/>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8" name="Titre 1"/>
          <p:cNvSpPr txBox="1">
            <a:spLocks/>
          </p:cNvSpPr>
          <p:nvPr/>
        </p:nvSpPr>
        <p:spPr>
          <a:xfrm>
            <a:off x="2053913" y="212651"/>
            <a:ext cx="8229600" cy="8865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uk-UA"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487094" y="3226999"/>
            <a:ext cx="1081312" cy="523220"/>
          </a:xfrm>
          <a:prstGeom prst="rect">
            <a:avLst/>
          </a:prstGeom>
          <a:noFill/>
        </p:spPr>
        <p:txBody>
          <a:bodyPr wrap="square" rtlCol="0">
            <a:spAutoFit/>
          </a:bodyPr>
          <a:lstStyle/>
          <a:p>
            <a:pPr algn="ctr"/>
            <a:r>
              <a:rPr lang="uk-UA" sz="1400" dirty="0" smtClean="0"/>
              <a:t>Перший пробіг</a:t>
            </a:r>
            <a:endParaRPr lang="fr-FR" sz="1400" dirty="0" smtClean="0"/>
          </a:p>
        </p:txBody>
      </p:sp>
      <p:cxnSp>
        <p:nvCxnSpPr>
          <p:cNvPr id="104" name="Connecteur droit avec flèche 103"/>
          <p:cNvCxnSpPr/>
          <p:nvPr/>
        </p:nvCxnSpPr>
        <p:spPr>
          <a:xfrm flipH="1">
            <a:off x="1869868"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6547418" y="2381329"/>
            <a:ext cx="2285297" cy="646331"/>
          </a:xfrm>
          <a:prstGeom prst="rect">
            <a:avLst/>
          </a:prstGeom>
          <a:noFill/>
        </p:spPr>
        <p:txBody>
          <a:bodyPr wrap="square" rtlCol="0">
            <a:spAutoFit/>
          </a:bodyPr>
          <a:lstStyle/>
          <a:p>
            <a:r>
              <a:rPr lang="ru-RU" sz="1200" dirty="0" smtClean="0"/>
              <a:t>2 </a:t>
            </a:r>
            <a:r>
              <a:rPr lang="ru-RU" sz="1200" dirty="0" err="1" smtClean="0"/>
              <a:t>вторинні</a:t>
            </a:r>
            <a:r>
              <a:rPr lang="ru-RU" sz="1200" dirty="0" smtClean="0"/>
              <a:t> </a:t>
            </a:r>
            <a:r>
              <a:rPr lang="ru-RU" sz="1200" dirty="0" err="1" smtClean="0"/>
              <a:t>пробірки</a:t>
            </a:r>
            <a:r>
              <a:rPr lang="ru-RU" sz="1200" dirty="0" smtClean="0"/>
              <a:t> - CSF</a:t>
            </a:r>
          </a:p>
          <a:p>
            <a:r>
              <a:rPr lang="ru-RU" sz="1200" dirty="0" smtClean="0"/>
              <a:t>1 </a:t>
            </a:r>
            <a:r>
              <a:rPr lang="ru-RU" sz="1200" dirty="0" err="1" smtClean="0"/>
              <a:t>вторинна</a:t>
            </a:r>
            <a:r>
              <a:rPr lang="ru-RU" sz="1200" dirty="0" smtClean="0"/>
              <a:t> </a:t>
            </a:r>
            <a:r>
              <a:rPr lang="ru-RU" sz="1200" dirty="0" err="1" smtClean="0"/>
              <a:t>пробірка</a:t>
            </a:r>
            <a:r>
              <a:rPr lang="ru-RU" sz="1200" dirty="0" smtClean="0"/>
              <a:t> - БАЛ</a:t>
            </a:r>
          </a:p>
          <a:p>
            <a:r>
              <a:rPr lang="ru-RU" sz="1200" dirty="0" smtClean="0"/>
              <a:t>1 </a:t>
            </a:r>
            <a:r>
              <a:rPr lang="ru-RU" sz="1200" dirty="0" err="1" smtClean="0"/>
              <a:t>вторинна</a:t>
            </a:r>
            <a:r>
              <a:rPr lang="ru-RU" sz="1200" dirty="0" smtClean="0"/>
              <a:t> </a:t>
            </a:r>
            <a:r>
              <a:rPr lang="ru-RU" sz="1200" dirty="0" err="1" smtClean="0"/>
              <a:t>пробірка</a:t>
            </a:r>
            <a:r>
              <a:rPr lang="ru-RU" sz="1200" dirty="0" smtClean="0"/>
              <a:t> - WB</a:t>
            </a:r>
            <a:endParaRPr lang="fr-FR" sz="1200" dirty="0" smtClean="0"/>
          </a:p>
        </p:txBody>
      </p:sp>
      <p:sp>
        <p:nvSpPr>
          <p:cNvPr id="112" name="ZoneTexte 111"/>
          <p:cNvSpPr txBox="1"/>
          <p:nvPr/>
        </p:nvSpPr>
        <p:spPr>
          <a:xfrm>
            <a:off x="6556193" y="3923554"/>
            <a:ext cx="2451620" cy="1200329"/>
          </a:xfrm>
          <a:prstGeom prst="rect">
            <a:avLst/>
          </a:prstGeom>
          <a:noFill/>
        </p:spPr>
        <p:txBody>
          <a:bodyPr wrap="square" rtlCol="0">
            <a:spAutoFit/>
          </a:bodyPr>
          <a:lstStyle/>
          <a:p>
            <a:r>
              <a:rPr lang="fr-FR" sz="1200" dirty="0" smtClean="0"/>
              <a:t>2x</a:t>
            </a:r>
            <a:r>
              <a:rPr lang="uk-UA" sz="1200" dirty="0" smtClean="0"/>
              <a:t>4 множинні ПЛР (</a:t>
            </a:r>
            <a:r>
              <a:rPr lang="uk-UA" sz="1200" dirty="0" err="1" smtClean="0"/>
              <a:t>мульти</a:t>
            </a:r>
            <a:r>
              <a:rPr lang="uk-UA" sz="1200" dirty="0" smtClean="0"/>
              <a:t>): </a:t>
            </a:r>
            <a:r>
              <a:rPr lang="fr-FR" sz="1200" dirty="0" smtClean="0"/>
              <a:t>EN, HSV1, HSV2, VZV</a:t>
            </a:r>
          </a:p>
          <a:p>
            <a:r>
              <a:rPr lang="uk-UA" sz="1200" dirty="0" smtClean="0"/>
              <a:t>1 ПЛР у </a:t>
            </a:r>
            <a:r>
              <a:rPr lang="uk-UA" sz="1200" dirty="0" err="1" smtClean="0"/>
              <a:t>мултиплексі</a:t>
            </a:r>
            <a:r>
              <a:rPr lang="uk-UA" sz="1200" dirty="0" smtClean="0"/>
              <a:t>: </a:t>
            </a:r>
            <a:r>
              <a:rPr lang="fr-FR" sz="1200" dirty="0" smtClean="0"/>
              <a:t>FluA, FluB, RSV</a:t>
            </a:r>
          </a:p>
          <a:p>
            <a:r>
              <a:rPr lang="ru-RU" sz="1200" dirty="0" smtClean="0"/>
              <a:t>1 </a:t>
            </a:r>
            <a:r>
              <a:rPr lang="ru-RU" sz="1200" dirty="0" err="1" smtClean="0"/>
              <a:t>множинна</a:t>
            </a:r>
            <a:r>
              <a:rPr lang="ru-RU" sz="1200" dirty="0" smtClean="0"/>
              <a:t> ПЛР (мульти): EBV, CMV</a:t>
            </a:r>
            <a:endParaRPr lang="fr-FR" sz="1200" dirty="0"/>
          </a:p>
        </p:txBody>
      </p:sp>
      <p:sp>
        <p:nvSpPr>
          <p:cNvPr id="113" name="ZoneTexte 112"/>
          <p:cNvSpPr txBox="1"/>
          <p:nvPr/>
        </p:nvSpPr>
        <p:spPr>
          <a:xfrm>
            <a:off x="6570381" y="3240416"/>
            <a:ext cx="2010253" cy="276999"/>
          </a:xfrm>
          <a:prstGeom prst="rect">
            <a:avLst/>
          </a:prstGeom>
          <a:noFill/>
        </p:spPr>
        <p:txBody>
          <a:bodyPr wrap="square" rtlCol="0">
            <a:spAutoFit/>
          </a:bodyPr>
          <a:lstStyle/>
          <a:p>
            <a:r>
              <a:rPr lang="fr-FR" sz="1200" dirty="0"/>
              <a:t>4</a:t>
            </a:r>
            <a:r>
              <a:rPr lang="fr-FR" sz="1200" dirty="0" smtClean="0"/>
              <a:t> </a:t>
            </a:r>
            <a:r>
              <a:rPr lang="uk-UA" sz="1200" dirty="0" smtClean="0"/>
              <a:t>універсальних виділення</a:t>
            </a:r>
            <a:endParaRPr lang="fr-FR" sz="1200" dirty="0" smtClean="0"/>
          </a:p>
        </p:txBody>
      </p:sp>
      <p:sp>
        <p:nvSpPr>
          <p:cNvPr id="68" name="ZoneTexte 67"/>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106" name="Rectangle à coins arrondis 105"/>
          <p:cNvSpPr/>
          <p:nvPr/>
        </p:nvSpPr>
        <p:spPr>
          <a:xfrm>
            <a:off x="2677457" y="2172316"/>
            <a:ext cx="3808444" cy="2597902"/>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32" name="Rectangle 31"/>
          <p:cNvSpPr/>
          <p:nvPr/>
        </p:nvSpPr>
        <p:spPr>
          <a:xfrm rot="10800000">
            <a:off x="5883943"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9" name="Rectangle 18"/>
          <p:cNvSpPr/>
          <p:nvPr/>
        </p:nvSpPr>
        <p:spPr>
          <a:xfrm rot="10800000">
            <a:off x="5891441"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rot="10800000">
            <a:off x="5670792"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1" name="Rectangle 20"/>
          <p:cNvSpPr/>
          <p:nvPr/>
        </p:nvSpPr>
        <p:spPr>
          <a:xfrm rot="10800000">
            <a:off x="545047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2" name="Rectangle 21"/>
          <p:cNvSpPr/>
          <p:nvPr/>
        </p:nvSpPr>
        <p:spPr>
          <a:xfrm rot="10800000">
            <a:off x="5248420"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4" name="Rectangle 23"/>
          <p:cNvSpPr/>
          <p:nvPr/>
        </p:nvSpPr>
        <p:spPr>
          <a:xfrm rot="10800000">
            <a:off x="502611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5" name="Rectangle 24"/>
          <p:cNvSpPr/>
          <p:nvPr/>
        </p:nvSpPr>
        <p:spPr>
          <a:xfrm rot="10800000">
            <a:off x="4803814"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6" name="Rectangle 25"/>
          <p:cNvSpPr/>
          <p:nvPr/>
        </p:nvSpPr>
        <p:spPr>
          <a:xfrm rot="10800000">
            <a:off x="4568548"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7" name="Rectangle 26"/>
          <p:cNvSpPr/>
          <p:nvPr/>
        </p:nvSpPr>
        <p:spPr>
          <a:xfrm rot="10800000">
            <a:off x="435920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8" name="Rectangle 27"/>
          <p:cNvSpPr/>
          <p:nvPr/>
        </p:nvSpPr>
        <p:spPr>
          <a:xfrm rot="10800000">
            <a:off x="4136906"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9" name="Rectangle 28"/>
          <p:cNvSpPr/>
          <p:nvPr/>
        </p:nvSpPr>
        <p:spPr>
          <a:xfrm rot="10800000">
            <a:off x="3914603"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Rectangle 29"/>
          <p:cNvSpPr/>
          <p:nvPr/>
        </p:nvSpPr>
        <p:spPr>
          <a:xfrm rot="10800000">
            <a:off x="3663257"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Rectangle 30"/>
          <p:cNvSpPr/>
          <p:nvPr/>
        </p:nvSpPr>
        <p:spPr>
          <a:xfrm rot="10800000">
            <a:off x="6113524" y="4050260"/>
            <a:ext cx="117811" cy="440384"/>
          </a:xfrm>
          <a:prstGeom prst="rect">
            <a:avLst/>
          </a:prstGeom>
          <a:no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Rectangle 32"/>
          <p:cNvSpPr/>
          <p:nvPr/>
        </p:nvSpPr>
        <p:spPr>
          <a:xfrm rot="10800000">
            <a:off x="6106026" y="2842959"/>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4" name="Rectangle 33"/>
          <p:cNvSpPr/>
          <p:nvPr/>
        </p:nvSpPr>
        <p:spPr>
          <a:xfrm rot="10800000">
            <a:off x="5663294" y="2835113"/>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5" name="Rectangle 34"/>
          <p:cNvSpPr/>
          <p:nvPr/>
        </p:nvSpPr>
        <p:spPr>
          <a:xfrm rot="10800000">
            <a:off x="52155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6" name="Rectangle 35"/>
          <p:cNvSpPr/>
          <p:nvPr/>
        </p:nvSpPr>
        <p:spPr>
          <a:xfrm rot="10800000">
            <a:off x="5442979" y="283511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7" name="Rectangle 36"/>
          <p:cNvSpPr/>
          <p:nvPr/>
        </p:nvSpPr>
        <p:spPr>
          <a:xfrm rot="10800000">
            <a:off x="49934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rot="10800000">
            <a:off x="4777222"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9" name="Rectangle 38"/>
          <p:cNvSpPr/>
          <p:nvPr/>
        </p:nvSpPr>
        <p:spPr>
          <a:xfrm rot="10800000">
            <a:off x="4365264"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0" name="Rectangle 39"/>
          <p:cNvSpPr/>
          <p:nvPr/>
        </p:nvSpPr>
        <p:spPr>
          <a:xfrm rot="10800000">
            <a:off x="4561050"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1" name="Rectangle 40"/>
          <p:cNvSpPr/>
          <p:nvPr/>
        </p:nvSpPr>
        <p:spPr>
          <a:xfrm rot="10800000">
            <a:off x="412846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2" name="Rectangle 41"/>
          <p:cNvSpPr/>
          <p:nvPr/>
        </p:nvSpPr>
        <p:spPr>
          <a:xfrm rot="10800000">
            <a:off x="3662069"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Rectangle 42"/>
          <p:cNvSpPr/>
          <p:nvPr/>
        </p:nvSpPr>
        <p:spPr>
          <a:xfrm rot="10800000">
            <a:off x="3903004"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2" name="Ellipse 71"/>
          <p:cNvSpPr/>
          <p:nvPr/>
        </p:nvSpPr>
        <p:spPr>
          <a:xfrm rot="10800000">
            <a:off x="3658233"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Ellipse 72"/>
          <p:cNvSpPr/>
          <p:nvPr/>
        </p:nvSpPr>
        <p:spPr>
          <a:xfrm rot="10800000">
            <a:off x="6085138" y="2441682"/>
            <a:ext cx="174583" cy="189047"/>
          </a:xfrm>
          <a:prstGeom prst="ellipse">
            <a:avLst/>
          </a:prstGeom>
          <a:no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4" name="Ellipse 73"/>
          <p:cNvSpPr/>
          <p:nvPr/>
        </p:nvSpPr>
        <p:spPr>
          <a:xfrm rot="10800000">
            <a:off x="586305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5" name="Ellipse 74"/>
          <p:cNvSpPr/>
          <p:nvPr/>
        </p:nvSpPr>
        <p:spPr>
          <a:xfrm rot="10800000">
            <a:off x="5642406"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6" name="Ellipse 75"/>
          <p:cNvSpPr/>
          <p:nvPr/>
        </p:nvSpPr>
        <p:spPr>
          <a:xfrm rot="10800000">
            <a:off x="5422091"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7" name="Ellipse 76"/>
          <p:cNvSpPr/>
          <p:nvPr/>
        </p:nvSpPr>
        <p:spPr>
          <a:xfrm rot="10800000">
            <a:off x="5201609"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8" name="Ellipse 77"/>
          <p:cNvSpPr/>
          <p:nvPr/>
        </p:nvSpPr>
        <p:spPr>
          <a:xfrm rot="10800000">
            <a:off x="4981126"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9" name="Ellipse 78"/>
          <p:cNvSpPr/>
          <p:nvPr/>
        </p:nvSpPr>
        <p:spPr>
          <a:xfrm rot="10800000">
            <a:off x="4760644"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0" name="Ellipse 79"/>
          <p:cNvSpPr/>
          <p:nvPr/>
        </p:nvSpPr>
        <p:spPr>
          <a:xfrm rot="10800000">
            <a:off x="4540162" y="2429968"/>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1" name="Ellipse 80"/>
          <p:cNvSpPr/>
          <p:nvPr/>
        </p:nvSpPr>
        <p:spPr>
          <a:xfrm rot="10800000">
            <a:off x="4319680"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2" name="Ellipse 81"/>
          <p:cNvSpPr/>
          <p:nvPr/>
        </p:nvSpPr>
        <p:spPr>
          <a:xfrm rot="10800000">
            <a:off x="4099197"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4" name="Ellipse 83"/>
          <p:cNvSpPr/>
          <p:nvPr/>
        </p:nvSpPr>
        <p:spPr>
          <a:xfrm rot="10800000">
            <a:off x="389031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6" name="Ellipse 85"/>
          <p:cNvSpPr/>
          <p:nvPr/>
        </p:nvSpPr>
        <p:spPr>
          <a:xfrm rot="10800000">
            <a:off x="6115194"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7" name="Ellipse 86"/>
          <p:cNvSpPr/>
          <p:nvPr/>
        </p:nvSpPr>
        <p:spPr>
          <a:xfrm rot="10800000">
            <a:off x="5672462"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8" name="Ellipse 87"/>
          <p:cNvSpPr/>
          <p:nvPr/>
        </p:nvSpPr>
        <p:spPr>
          <a:xfrm rot="10800000">
            <a:off x="523653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0" name="Ellipse 89"/>
          <p:cNvSpPr/>
          <p:nvPr/>
        </p:nvSpPr>
        <p:spPr>
          <a:xfrm rot="10800000">
            <a:off x="501216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1" name="Ellipse 90"/>
          <p:cNvSpPr/>
          <p:nvPr/>
        </p:nvSpPr>
        <p:spPr>
          <a:xfrm rot="10800000">
            <a:off x="478779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2" name="Ellipse 91"/>
          <p:cNvSpPr/>
          <p:nvPr/>
        </p:nvSpPr>
        <p:spPr>
          <a:xfrm rot="10800000">
            <a:off x="433905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4" name="Ellipse 93"/>
          <p:cNvSpPr/>
          <p:nvPr/>
        </p:nvSpPr>
        <p:spPr>
          <a:xfrm rot="10800000">
            <a:off x="411468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3" name="Ellipse 82"/>
          <p:cNvSpPr/>
          <p:nvPr/>
        </p:nvSpPr>
        <p:spPr>
          <a:xfrm rot="10800000">
            <a:off x="3878715" y="2429968"/>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96" name="Connecteur en angle 95"/>
          <p:cNvCxnSpPr>
            <a:endCxn id="28" idx="2"/>
          </p:cNvCxnSpPr>
          <p:nvPr/>
        </p:nvCxnSpPr>
        <p:spPr>
          <a:xfrm>
            <a:off x="3769730" y="3859295"/>
            <a:ext cx="426081" cy="195589"/>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p:nvPr/>
        </p:nvCxnSpPr>
        <p:spPr>
          <a:xfrm>
            <a:off x="3752967" y="3916112"/>
            <a:ext cx="220541" cy="156950"/>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en angle 99"/>
          <p:cNvCxnSpPr>
            <a:stCxn id="95" idx="2"/>
            <a:endCxn id="27" idx="2"/>
          </p:cNvCxnSpPr>
          <p:nvPr/>
        </p:nvCxnSpPr>
        <p:spPr>
          <a:xfrm>
            <a:off x="3780414" y="3890601"/>
            <a:ext cx="637700" cy="164283"/>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endCxn id="30" idx="2"/>
          </p:cNvCxnSpPr>
          <p:nvPr/>
        </p:nvCxnSpPr>
        <p:spPr>
          <a:xfrm flipH="1">
            <a:off x="3722162" y="3875832"/>
            <a:ext cx="4486" cy="1744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rot="10800000">
            <a:off x="3665943"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3" name="Ellipse 92"/>
          <p:cNvSpPr/>
          <p:nvPr/>
        </p:nvSpPr>
        <p:spPr>
          <a:xfrm rot="10800000">
            <a:off x="4570218"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9" name="Ellipse 88"/>
          <p:cNvSpPr/>
          <p:nvPr/>
        </p:nvSpPr>
        <p:spPr>
          <a:xfrm rot="10800000">
            <a:off x="5452147"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5" name="Ellipse 84"/>
          <p:cNvSpPr/>
          <p:nvPr/>
        </p:nvSpPr>
        <p:spPr>
          <a:xfrm rot="10800000">
            <a:off x="5893111"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800" y="2999672"/>
            <a:ext cx="810387" cy="81038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974" y="3823832"/>
            <a:ext cx="810387" cy="81038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974" y="2185986"/>
            <a:ext cx="810387" cy="810387"/>
          </a:xfrm>
          <a:prstGeom prst="rect">
            <a:avLst/>
          </a:prstGeom>
        </p:spPr>
      </p:pic>
      <p:sp>
        <p:nvSpPr>
          <p:cNvPr id="69" name="Espace réservé du contenu 22"/>
          <p:cNvSpPr txBox="1">
            <a:spLocks/>
          </p:cNvSpPr>
          <p:nvPr/>
        </p:nvSpPr>
        <p:spPr>
          <a:xfrm>
            <a:off x="0" y="1099226"/>
            <a:ext cx="9144000" cy="1021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p:txBody>
      </p:sp>
    </p:spTree>
    <p:extLst>
      <p:ext uri="{BB962C8B-B14F-4D97-AF65-F5344CB8AC3E}">
        <p14:creationId xmlns:p14="http://schemas.microsoft.com/office/powerpoint/2010/main" val="4286966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à coins arrondis 105"/>
          <p:cNvSpPr/>
          <p:nvPr/>
        </p:nvSpPr>
        <p:spPr>
          <a:xfrm>
            <a:off x="2677457" y="2172316"/>
            <a:ext cx="3808444" cy="2597902"/>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115" name="Flèche vers le bas 114"/>
          <p:cNvSpPr/>
          <p:nvPr/>
        </p:nvSpPr>
        <p:spPr>
          <a:xfrm>
            <a:off x="1601319" y="2256188"/>
            <a:ext cx="538399" cy="2597902"/>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8" name="Titre 1"/>
          <p:cNvSpPr txBox="1">
            <a:spLocks/>
          </p:cNvSpPr>
          <p:nvPr/>
        </p:nvSpPr>
        <p:spPr>
          <a:xfrm>
            <a:off x="2053913" y="212651"/>
            <a:ext cx="8229600" cy="9352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uk-UA" sz="3600" dirty="0" smtClean="0">
                <a:solidFill>
                  <a:schemeClr val="bg1">
                    <a:lumMod val="50000"/>
                  </a:schemeClr>
                </a:solidFill>
              </a:rPr>
              <a:t> 1</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a:xfrm>
            <a:off x="487094" y="3226999"/>
            <a:ext cx="1081312" cy="523220"/>
          </a:xfrm>
          <a:prstGeom prst="rect">
            <a:avLst/>
          </a:prstGeom>
          <a:noFill/>
        </p:spPr>
        <p:txBody>
          <a:bodyPr wrap="square" rtlCol="0">
            <a:spAutoFit/>
          </a:bodyPr>
          <a:lstStyle/>
          <a:p>
            <a:pPr algn="ctr"/>
            <a:r>
              <a:rPr lang="uk-UA" sz="1400" dirty="0" smtClean="0"/>
              <a:t>Перший пробіг</a:t>
            </a:r>
            <a:endParaRPr lang="fr-FR" sz="1400" dirty="0" smtClean="0"/>
          </a:p>
        </p:txBody>
      </p:sp>
      <p:cxnSp>
        <p:nvCxnSpPr>
          <p:cNvPr id="104" name="Connecteur droit avec flèche 103"/>
          <p:cNvCxnSpPr/>
          <p:nvPr/>
        </p:nvCxnSpPr>
        <p:spPr>
          <a:xfrm flipH="1">
            <a:off x="1869868"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0800000">
            <a:off x="5883943"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9" name="Rectangle 18"/>
          <p:cNvSpPr/>
          <p:nvPr/>
        </p:nvSpPr>
        <p:spPr>
          <a:xfrm rot="10800000">
            <a:off x="5891441"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Rectangle 19"/>
          <p:cNvSpPr/>
          <p:nvPr/>
        </p:nvSpPr>
        <p:spPr>
          <a:xfrm rot="10800000">
            <a:off x="5670792"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1" name="Rectangle 20"/>
          <p:cNvSpPr/>
          <p:nvPr/>
        </p:nvSpPr>
        <p:spPr>
          <a:xfrm rot="10800000">
            <a:off x="545047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2" name="Rectangle 21"/>
          <p:cNvSpPr/>
          <p:nvPr/>
        </p:nvSpPr>
        <p:spPr>
          <a:xfrm rot="10800000">
            <a:off x="5248420"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4" name="Rectangle 23"/>
          <p:cNvSpPr/>
          <p:nvPr/>
        </p:nvSpPr>
        <p:spPr>
          <a:xfrm rot="10800000">
            <a:off x="502611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5" name="Rectangle 24"/>
          <p:cNvSpPr/>
          <p:nvPr/>
        </p:nvSpPr>
        <p:spPr>
          <a:xfrm rot="10800000">
            <a:off x="4803814"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6" name="Rectangle 25"/>
          <p:cNvSpPr/>
          <p:nvPr/>
        </p:nvSpPr>
        <p:spPr>
          <a:xfrm rot="10800000">
            <a:off x="4568548"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7" name="Rectangle 26"/>
          <p:cNvSpPr/>
          <p:nvPr/>
        </p:nvSpPr>
        <p:spPr>
          <a:xfrm rot="10800000">
            <a:off x="435920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8" name="Rectangle 27"/>
          <p:cNvSpPr/>
          <p:nvPr/>
        </p:nvSpPr>
        <p:spPr>
          <a:xfrm rot="10800000">
            <a:off x="4136906"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9" name="Rectangle 28"/>
          <p:cNvSpPr/>
          <p:nvPr/>
        </p:nvSpPr>
        <p:spPr>
          <a:xfrm rot="10800000">
            <a:off x="3914603"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Rectangle 29"/>
          <p:cNvSpPr/>
          <p:nvPr/>
        </p:nvSpPr>
        <p:spPr>
          <a:xfrm rot="10800000">
            <a:off x="3663257"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Rectangle 30"/>
          <p:cNvSpPr/>
          <p:nvPr/>
        </p:nvSpPr>
        <p:spPr>
          <a:xfrm rot="10800000">
            <a:off x="6113524"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Rectangle 32"/>
          <p:cNvSpPr/>
          <p:nvPr/>
        </p:nvSpPr>
        <p:spPr>
          <a:xfrm rot="10800000">
            <a:off x="6106026" y="2842959"/>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4" name="Rectangle 33"/>
          <p:cNvSpPr/>
          <p:nvPr/>
        </p:nvSpPr>
        <p:spPr>
          <a:xfrm rot="10800000">
            <a:off x="5663294" y="2835113"/>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5" name="Rectangle 34"/>
          <p:cNvSpPr/>
          <p:nvPr/>
        </p:nvSpPr>
        <p:spPr>
          <a:xfrm rot="10800000">
            <a:off x="52155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6" name="Rectangle 35"/>
          <p:cNvSpPr/>
          <p:nvPr/>
        </p:nvSpPr>
        <p:spPr>
          <a:xfrm rot="10800000">
            <a:off x="5442979" y="283511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7" name="Rectangle 36"/>
          <p:cNvSpPr/>
          <p:nvPr/>
        </p:nvSpPr>
        <p:spPr>
          <a:xfrm rot="10800000">
            <a:off x="49934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8" name="Rectangle 37"/>
          <p:cNvSpPr/>
          <p:nvPr/>
        </p:nvSpPr>
        <p:spPr>
          <a:xfrm rot="10800000">
            <a:off x="4777222"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9" name="Rectangle 38"/>
          <p:cNvSpPr/>
          <p:nvPr/>
        </p:nvSpPr>
        <p:spPr>
          <a:xfrm rot="10800000">
            <a:off x="4365264"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0" name="Rectangle 39"/>
          <p:cNvSpPr/>
          <p:nvPr/>
        </p:nvSpPr>
        <p:spPr>
          <a:xfrm rot="10800000">
            <a:off x="4561050"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1" name="Rectangle 40"/>
          <p:cNvSpPr/>
          <p:nvPr/>
        </p:nvSpPr>
        <p:spPr>
          <a:xfrm rot="10800000">
            <a:off x="412846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2" name="Rectangle 41"/>
          <p:cNvSpPr/>
          <p:nvPr/>
        </p:nvSpPr>
        <p:spPr>
          <a:xfrm rot="10800000">
            <a:off x="3662069"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3" name="Rectangle 42"/>
          <p:cNvSpPr/>
          <p:nvPr/>
        </p:nvSpPr>
        <p:spPr>
          <a:xfrm rot="10800000">
            <a:off x="3903004"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2" name="Ellipse 71"/>
          <p:cNvSpPr/>
          <p:nvPr/>
        </p:nvSpPr>
        <p:spPr>
          <a:xfrm rot="10800000">
            <a:off x="3658233" y="2435824"/>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3" name="Ellipse 72"/>
          <p:cNvSpPr/>
          <p:nvPr/>
        </p:nvSpPr>
        <p:spPr>
          <a:xfrm rot="10800000">
            <a:off x="6085138" y="2435825"/>
            <a:ext cx="174583" cy="189047"/>
          </a:xfrm>
          <a:prstGeom prst="ellipse">
            <a:avLst/>
          </a:prstGeom>
          <a:solidFill>
            <a:srgbClr val="92D050"/>
          </a:solid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4" name="Ellipse 73"/>
          <p:cNvSpPr/>
          <p:nvPr/>
        </p:nvSpPr>
        <p:spPr>
          <a:xfrm rot="10800000">
            <a:off x="5863055" y="2435825"/>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5" name="Ellipse 74"/>
          <p:cNvSpPr/>
          <p:nvPr/>
        </p:nvSpPr>
        <p:spPr>
          <a:xfrm rot="10800000">
            <a:off x="5642406" y="2435825"/>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6" name="Ellipse 75"/>
          <p:cNvSpPr/>
          <p:nvPr/>
        </p:nvSpPr>
        <p:spPr>
          <a:xfrm rot="10800000">
            <a:off x="5422091" y="2435824"/>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7" name="Ellipse 76"/>
          <p:cNvSpPr/>
          <p:nvPr/>
        </p:nvSpPr>
        <p:spPr>
          <a:xfrm rot="10800000">
            <a:off x="5201609"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8" name="Ellipse 77"/>
          <p:cNvSpPr/>
          <p:nvPr/>
        </p:nvSpPr>
        <p:spPr>
          <a:xfrm rot="10800000">
            <a:off x="4981126"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9" name="Ellipse 78"/>
          <p:cNvSpPr/>
          <p:nvPr/>
        </p:nvSpPr>
        <p:spPr>
          <a:xfrm rot="10800000">
            <a:off x="4760644"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0" name="Ellipse 79"/>
          <p:cNvSpPr/>
          <p:nvPr/>
        </p:nvSpPr>
        <p:spPr>
          <a:xfrm rot="10800000">
            <a:off x="4540162" y="2435824"/>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1" name="Ellipse 80"/>
          <p:cNvSpPr/>
          <p:nvPr/>
        </p:nvSpPr>
        <p:spPr>
          <a:xfrm rot="10800000">
            <a:off x="4319680"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2" name="Ellipse 81"/>
          <p:cNvSpPr/>
          <p:nvPr/>
        </p:nvSpPr>
        <p:spPr>
          <a:xfrm rot="10800000">
            <a:off x="4099197"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4" name="Ellipse 83"/>
          <p:cNvSpPr/>
          <p:nvPr/>
        </p:nvSpPr>
        <p:spPr>
          <a:xfrm rot="10800000">
            <a:off x="389031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6" name="Ellipse 85"/>
          <p:cNvSpPr/>
          <p:nvPr/>
        </p:nvSpPr>
        <p:spPr>
          <a:xfrm rot="10800000">
            <a:off x="6115194"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7" name="Ellipse 86"/>
          <p:cNvSpPr/>
          <p:nvPr/>
        </p:nvSpPr>
        <p:spPr>
          <a:xfrm rot="10800000">
            <a:off x="5672462"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8" name="Ellipse 87"/>
          <p:cNvSpPr/>
          <p:nvPr/>
        </p:nvSpPr>
        <p:spPr>
          <a:xfrm rot="10800000">
            <a:off x="523653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0" name="Ellipse 89"/>
          <p:cNvSpPr/>
          <p:nvPr/>
        </p:nvSpPr>
        <p:spPr>
          <a:xfrm rot="10800000">
            <a:off x="501216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1" name="Ellipse 90"/>
          <p:cNvSpPr/>
          <p:nvPr/>
        </p:nvSpPr>
        <p:spPr>
          <a:xfrm rot="10800000">
            <a:off x="478779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2" name="Ellipse 91"/>
          <p:cNvSpPr/>
          <p:nvPr/>
        </p:nvSpPr>
        <p:spPr>
          <a:xfrm rot="10800000">
            <a:off x="433905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4" name="Ellipse 93"/>
          <p:cNvSpPr/>
          <p:nvPr/>
        </p:nvSpPr>
        <p:spPr>
          <a:xfrm rot="10800000">
            <a:off x="411468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3" name="Ellipse 82"/>
          <p:cNvSpPr/>
          <p:nvPr/>
        </p:nvSpPr>
        <p:spPr>
          <a:xfrm rot="10800000">
            <a:off x="3878715"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96" name="Connecteur en angle 95"/>
          <p:cNvCxnSpPr>
            <a:endCxn id="28" idx="2"/>
          </p:cNvCxnSpPr>
          <p:nvPr/>
        </p:nvCxnSpPr>
        <p:spPr>
          <a:xfrm>
            <a:off x="3769730" y="3859295"/>
            <a:ext cx="426081" cy="195589"/>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p:nvPr/>
        </p:nvCxnSpPr>
        <p:spPr>
          <a:xfrm>
            <a:off x="3752967" y="3916112"/>
            <a:ext cx="220541" cy="156950"/>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en angle 99"/>
          <p:cNvCxnSpPr>
            <a:stCxn id="95" idx="2"/>
            <a:endCxn id="27" idx="2"/>
          </p:cNvCxnSpPr>
          <p:nvPr/>
        </p:nvCxnSpPr>
        <p:spPr>
          <a:xfrm>
            <a:off x="3780414" y="3890601"/>
            <a:ext cx="637700" cy="164283"/>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endCxn id="30" idx="2"/>
          </p:cNvCxnSpPr>
          <p:nvPr/>
        </p:nvCxnSpPr>
        <p:spPr>
          <a:xfrm flipH="1">
            <a:off x="3722162" y="3875832"/>
            <a:ext cx="4486" cy="1744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rot="10800000">
            <a:off x="3665943"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3" name="Ellipse 92"/>
          <p:cNvSpPr/>
          <p:nvPr/>
        </p:nvSpPr>
        <p:spPr>
          <a:xfrm rot="10800000">
            <a:off x="4570218"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9" name="Ellipse 88"/>
          <p:cNvSpPr/>
          <p:nvPr/>
        </p:nvSpPr>
        <p:spPr>
          <a:xfrm rot="10800000">
            <a:off x="5452147"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85" name="Ellipse 84"/>
          <p:cNvSpPr/>
          <p:nvPr/>
        </p:nvSpPr>
        <p:spPr>
          <a:xfrm rot="10800000">
            <a:off x="5893111"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800" y="2999672"/>
            <a:ext cx="810387" cy="81038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974" y="3823832"/>
            <a:ext cx="810387" cy="81038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974" y="2185986"/>
            <a:ext cx="810387" cy="810387"/>
          </a:xfrm>
          <a:prstGeom prst="rect">
            <a:avLst/>
          </a:prstGeom>
        </p:spPr>
      </p:pic>
      <p:sp>
        <p:nvSpPr>
          <p:cNvPr id="68" name="ZoneTexte 67"/>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69" name="Espace réservé du contenu 22"/>
          <p:cNvSpPr txBox="1">
            <a:spLocks/>
          </p:cNvSpPr>
          <p:nvPr/>
        </p:nvSpPr>
        <p:spPr>
          <a:xfrm>
            <a:off x="0" y="1167319"/>
            <a:ext cx="91440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p:txBody>
      </p:sp>
      <p:sp>
        <p:nvSpPr>
          <p:cNvPr id="70" name="ZoneTexte 69"/>
          <p:cNvSpPr txBox="1"/>
          <p:nvPr/>
        </p:nvSpPr>
        <p:spPr>
          <a:xfrm>
            <a:off x="6527297" y="2172316"/>
            <a:ext cx="2324873" cy="830997"/>
          </a:xfrm>
          <a:prstGeom prst="rect">
            <a:avLst/>
          </a:prstGeom>
          <a:noFill/>
        </p:spPr>
        <p:txBody>
          <a:bodyPr wrap="square" rtlCol="0">
            <a:spAutoFit/>
          </a:bodyPr>
          <a:lstStyle/>
          <a:p>
            <a:r>
              <a:rPr lang="ru-RU" sz="1200" dirty="0" smtClean="0"/>
              <a:t>2 </a:t>
            </a:r>
            <a:r>
              <a:rPr lang="ru-RU" sz="1200" dirty="0" err="1" smtClean="0"/>
              <a:t>вторинні</a:t>
            </a:r>
            <a:r>
              <a:rPr lang="ru-RU" sz="1200" dirty="0" smtClean="0"/>
              <a:t> </a:t>
            </a:r>
            <a:r>
              <a:rPr lang="ru-RU" sz="1200" dirty="0" err="1" smtClean="0"/>
              <a:t>пробірки</a:t>
            </a:r>
            <a:r>
              <a:rPr lang="ru-RU" sz="1200" dirty="0" smtClean="0"/>
              <a:t> - CSF</a:t>
            </a:r>
          </a:p>
          <a:p>
            <a:r>
              <a:rPr lang="ru-RU" sz="1200" dirty="0" smtClean="0"/>
              <a:t>1 </a:t>
            </a:r>
            <a:r>
              <a:rPr lang="ru-RU" sz="1200" dirty="0" err="1" smtClean="0"/>
              <a:t>вторинна</a:t>
            </a:r>
            <a:r>
              <a:rPr lang="ru-RU" sz="1200" dirty="0" smtClean="0"/>
              <a:t> </a:t>
            </a:r>
            <a:r>
              <a:rPr lang="ru-RU" sz="1200" dirty="0" err="1" smtClean="0"/>
              <a:t>пробірка</a:t>
            </a:r>
            <a:r>
              <a:rPr lang="ru-RU" sz="1200" dirty="0" smtClean="0"/>
              <a:t> - БАЛ</a:t>
            </a:r>
          </a:p>
          <a:p>
            <a:r>
              <a:rPr lang="ru-RU" sz="1200" dirty="0" smtClean="0"/>
              <a:t>1 </a:t>
            </a:r>
            <a:r>
              <a:rPr lang="ru-RU" sz="1200" dirty="0" err="1" smtClean="0"/>
              <a:t>вторинна</a:t>
            </a:r>
            <a:r>
              <a:rPr lang="ru-RU" sz="1200" dirty="0" smtClean="0"/>
              <a:t> </a:t>
            </a:r>
            <a:r>
              <a:rPr lang="ru-RU" sz="1200" dirty="0" err="1" smtClean="0"/>
              <a:t>пробірка</a:t>
            </a:r>
            <a:r>
              <a:rPr lang="ru-RU" sz="1200" dirty="0" smtClean="0"/>
              <a:t> - WB</a:t>
            </a:r>
            <a:endParaRPr lang="fr-FR" sz="1200" dirty="0" smtClean="0"/>
          </a:p>
          <a:p>
            <a:r>
              <a:rPr lang="fr-FR" sz="1200" dirty="0" smtClean="0"/>
              <a:t>1 </a:t>
            </a:r>
            <a:r>
              <a:rPr lang="ru-RU" sz="1200" dirty="0" err="1" smtClean="0"/>
              <a:t>вторинна</a:t>
            </a:r>
            <a:r>
              <a:rPr lang="ru-RU" sz="1200" dirty="0" smtClean="0"/>
              <a:t> </a:t>
            </a:r>
            <a:r>
              <a:rPr lang="ru-RU" sz="1200" dirty="0" err="1" smtClean="0"/>
              <a:t>пробірка</a:t>
            </a:r>
            <a:r>
              <a:rPr lang="ru-RU" sz="1200" dirty="0" smtClean="0"/>
              <a:t> </a:t>
            </a:r>
            <a:r>
              <a:rPr lang="fr-FR" sz="1200" dirty="0" smtClean="0"/>
              <a:t>- urine</a:t>
            </a:r>
          </a:p>
        </p:txBody>
      </p:sp>
      <p:sp>
        <p:nvSpPr>
          <p:cNvPr id="71" name="ZoneTexte 70"/>
          <p:cNvSpPr txBox="1"/>
          <p:nvPr/>
        </p:nvSpPr>
        <p:spPr>
          <a:xfrm>
            <a:off x="6556193" y="3923554"/>
            <a:ext cx="2723994" cy="1015663"/>
          </a:xfrm>
          <a:prstGeom prst="rect">
            <a:avLst/>
          </a:prstGeom>
          <a:noFill/>
        </p:spPr>
        <p:txBody>
          <a:bodyPr wrap="square" rtlCol="0">
            <a:spAutoFit/>
          </a:bodyPr>
          <a:lstStyle/>
          <a:p>
            <a:r>
              <a:rPr lang="fr-FR" sz="1200" dirty="0" smtClean="0"/>
              <a:t>2x</a:t>
            </a:r>
            <a:r>
              <a:rPr lang="uk-UA" sz="1200" dirty="0" smtClean="0"/>
              <a:t>4 множинні ПЛР (</a:t>
            </a:r>
            <a:r>
              <a:rPr lang="uk-UA" sz="1200" dirty="0" err="1" smtClean="0"/>
              <a:t>мульти</a:t>
            </a:r>
            <a:r>
              <a:rPr lang="uk-UA" sz="1200" dirty="0" smtClean="0"/>
              <a:t>): </a:t>
            </a:r>
            <a:r>
              <a:rPr lang="fr-FR" sz="1200" dirty="0" smtClean="0"/>
              <a:t>EN, HSV1, HSV2, VZV</a:t>
            </a:r>
          </a:p>
          <a:p>
            <a:r>
              <a:rPr lang="uk-UA" sz="1200" dirty="0" smtClean="0"/>
              <a:t>1 ПЛР у </a:t>
            </a:r>
            <a:r>
              <a:rPr lang="uk-UA" sz="1200" dirty="0" err="1" smtClean="0"/>
              <a:t>мултиплексі</a:t>
            </a:r>
            <a:r>
              <a:rPr lang="uk-UA" sz="1200" dirty="0" smtClean="0"/>
              <a:t>: </a:t>
            </a:r>
            <a:r>
              <a:rPr lang="fr-FR" sz="1200" dirty="0" smtClean="0"/>
              <a:t>FluA, FluB, RSV</a:t>
            </a:r>
          </a:p>
          <a:p>
            <a:r>
              <a:rPr lang="ru-RU" sz="1200" dirty="0" smtClean="0"/>
              <a:t>1 </a:t>
            </a:r>
            <a:r>
              <a:rPr lang="ru-RU" sz="1200" dirty="0" err="1" smtClean="0"/>
              <a:t>множинна</a:t>
            </a:r>
            <a:r>
              <a:rPr lang="ru-RU" sz="1200" dirty="0" smtClean="0"/>
              <a:t> ПЛР (мульти): EBV, CMV</a:t>
            </a:r>
            <a:endParaRPr lang="fr-FR" sz="1200" dirty="0" smtClean="0"/>
          </a:p>
          <a:p>
            <a:r>
              <a:rPr lang="fr-FR" sz="1200" dirty="0" smtClean="0"/>
              <a:t>1 </a:t>
            </a:r>
            <a:r>
              <a:rPr lang="uk-UA" sz="1200" dirty="0" smtClean="0"/>
              <a:t>ПЛР</a:t>
            </a:r>
            <a:r>
              <a:rPr lang="fr-FR" sz="1200" dirty="0" smtClean="0"/>
              <a:t>: BKV</a:t>
            </a:r>
            <a:endParaRPr lang="fr-FR" sz="1200" dirty="0"/>
          </a:p>
        </p:txBody>
      </p:sp>
      <p:sp>
        <p:nvSpPr>
          <p:cNvPr id="97" name="ZoneTexte 96"/>
          <p:cNvSpPr txBox="1"/>
          <p:nvPr/>
        </p:nvSpPr>
        <p:spPr>
          <a:xfrm>
            <a:off x="6570381" y="3240416"/>
            <a:ext cx="2010253" cy="276999"/>
          </a:xfrm>
          <a:prstGeom prst="rect">
            <a:avLst/>
          </a:prstGeom>
          <a:noFill/>
        </p:spPr>
        <p:txBody>
          <a:bodyPr wrap="square" rtlCol="0">
            <a:spAutoFit/>
          </a:bodyPr>
          <a:lstStyle/>
          <a:p>
            <a:r>
              <a:rPr lang="fr-FR" sz="1200" dirty="0"/>
              <a:t>5</a:t>
            </a:r>
            <a:r>
              <a:rPr lang="fr-FR" sz="1200" dirty="0" smtClean="0"/>
              <a:t> </a:t>
            </a:r>
            <a:r>
              <a:rPr lang="uk-UA" sz="1200" dirty="0" smtClean="0"/>
              <a:t>універсальних виділення</a:t>
            </a:r>
            <a:endParaRPr lang="fr-FR" sz="1200" dirty="0" smtClean="0"/>
          </a:p>
        </p:txBody>
      </p:sp>
      <p:sp>
        <p:nvSpPr>
          <p:cNvPr id="5" name="Espace réservé du pied de page 4"/>
          <p:cNvSpPr>
            <a:spLocks noGrp="1"/>
          </p:cNvSpPr>
          <p:nvPr>
            <p:ph type="ftr" sz="quarter" idx="11"/>
          </p:nvPr>
        </p:nvSpPr>
        <p:spPr/>
        <p:txBody>
          <a:bodyPr/>
          <a:lstStyle/>
          <a:p>
            <a:r>
              <a:rPr lang="fr-FR" smtClean="0"/>
              <a:t>INTERNAL USE</a:t>
            </a:r>
            <a:endParaRPr lang="fr-FR"/>
          </a:p>
        </p:txBody>
      </p:sp>
    </p:spTree>
    <p:extLst>
      <p:ext uri="{BB962C8B-B14F-4D97-AF65-F5344CB8AC3E}">
        <p14:creationId xmlns:p14="http://schemas.microsoft.com/office/powerpoint/2010/main" val="4122456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Кваліфікація</a:t>
            </a:r>
            <a:endParaRPr lang="en-US" sz="3600" dirty="0" smtClean="0">
              <a:solidFill>
                <a:schemeClr val="bg1">
                  <a:lumMod val="50000"/>
                </a:schemeClr>
              </a:solidFill>
            </a:endParaRPr>
          </a:p>
        </p:txBody>
      </p:sp>
      <p:cxnSp>
        <p:nvCxnSpPr>
          <p:cNvPr id="16"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288350" y="1342935"/>
            <a:ext cx="4798500" cy="4864537"/>
          </a:xfrm>
          <a:prstGeom prst="rect">
            <a:avLst/>
          </a:prstGeom>
        </p:spPr>
        <p:txBody>
          <a:bodyPr wrap="square">
            <a:spAutoFit/>
          </a:bodyPr>
          <a:lstStyle/>
          <a:p>
            <a:pPr marL="342900" indent="-342900" eaLnBrk="0" fontAlgn="base" hangingPunct="0">
              <a:lnSpc>
                <a:spcPct val="114000"/>
              </a:lnSpc>
              <a:spcAft>
                <a:spcPct val="0"/>
              </a:spcAft>
              <a:buBlip>
                <a:blip r:embed="rId2"/>
              </a:buBlip>
            </a:pPr>
            <a:r>
              <a:rPr lang="en-US" sz="1600" dirty="0" err="1" smtClean="0">
                <a:ea typeface="ＭＳ Ｐゴシック" charset="-128"/>
                <a:cs typeface="ＭＳ Ｐゴシック" charset="-128"/>
              </a:rPr>
              <a:t>ELITechGroup</a:t>
            </a:r>
            <a:r>
              <a:rPr lang="en-US" sz="1600" dirty="0" smtClean="0">
                <a:ea typeface="ＭＳ Ｐゴシック" charset="-128"/>
                <a:cs typeface="ＭＳ Ｐゴシック" charset="-128"/>
              </a:rPr>
              <a:t> </a:t>
            </a:r>
            <a:r>
              <a:rPr lang="uk-UA" sz="1600" dirty="0" smtClean="0">
                <a:ea typeface="ＭＳ Ｐゴシック" charset="-128"/>
                <a:cs typeface="ＭＳ Ｐゴシック" charset="-128"/>
              </a:rPr>
              <a:t>є провідним новатором в технології ПЛР</a:t>
            </a:r>
            <a:r>
              <a:rPr lang="en-US" sz="1600" dirty="0" smtClean="0">
                <a:ea typeface="ＭＳ Ｐゴシック" charset="-128"/>
                <a:cs typeface="ＭＳ Ｐゴシック" charset="-128"/>
              </a:rPr>
              <a:t> </a:t>
            </a:r>
            <a:r>
              <a:rPr lang="uk-UA" sz="1600" dirty="0" smtClean="0">
                <a:ea typeface="ＭＳ Ｐゴシック" charset="-128"/>
                <a:cs typeface="ＭＳ Ｐゴシック" charset="-128"/>
              </a:rPr>
              <a:t>і є глобальним постачальником рішень для </a:t>
            </a:r>
            <a:r>
              <a:rPr lang="en-US" sz="1600" dirty="0" smtClean="0">
                <a:ea typeface="ＭＳ Ｐゴシック" charset="-128"/>
                <a:cs typeface="ＭＳ Ｐゴシック" charset="-128"/>
              </a:rPr>
              <a:t>MD</a:t>
            </a:r>
            <a:r>
              <a:rPr lang="ru-RU" sz="1600" dirty="0" smtClean="0">
                <a:ea typeface="ＭＳ Ｐゴシック" charset="-128"/>
                <a:cs typeface="ＭＳ Ｐゴシック" charset="-128"/>
              </a:rPr>
              <a:t>Х (</a:t>
            </a:r>
            <a:r>
              <a:rPr lang="ru-RU" sz="1600" dirty="0" err="1" smtClean="0">
                <a:ea typeface="ＭＳ Ｐゴシック" charset="-128"/>
                <a:cs typeface="ＭＳ Ｐゴシック" charset="-128"/>
              </a:rPr>
              <a:t>багатовимірні</a:t>
            </a:r>
            <a:r>
              <a:rPr lang="ru-RU" sz="1600" dirty="0" smtClean="0">
                <a:ea typeface="ＭＳ Ｐゴシック" charset="-128"/>
                <a:cs typeface="ＭＳ Ｐゴシック" charset="-128"/>
              </a:rPr>
              <a:t> </a:t>
            </a:r>
            <a:r>
              <a:rPr lang="ru-RU" sz="1600" dirty="0" err="1" smtClean="0">
                <a:ea typeface="ＭＳ Ｐゴシック" charset="-128"/>
                <a:cs typeface="ＭＳ Ｐゴシック" charset="-128"/>
              </a:rPr>
              <a:t>структурні</a:t>
            </a:r>
            <a:r>
              <a:rPr lang="ru-RU" sz="1600" dirty="0" smtClean="0">
                <a:ea typeface="ＭＳ Ｐゴシック" charset="-128"/>
                <a:cs typeface="ＭＳ Ｐゴシック" charset="-128"/>
              </a:rPr>
              <a:t> </a:t>
            </a:r>
            <a:r>
              <a:rPr lang="ru-RU" sz="1600" dirty="0" err="1" smtClean="0">
                <a:ea typeface="ＭＳ Ｐゴシック" charset="-128"/>
                <a:cs typeface="ＭＳ Ｐゴシック" charset="-128"/>
              </a:rPr>
              <a:t>дані</a:t>
            </a:r>
            <a:r>
              <a:rPr lang="ru-RU" sz="1600" dirty="0" smtClean="0">
                <a:ea typeface="ＭＳ Ｐゴシック" charset="-128"/>
                <a:cs typeface="ＭＳ Ｐゴシック" charset="-128"/>
              </a:rPr>
              <a:t>)</a:t>
            </a:r>
            <a:endParaRPr lang="en-US" sz="1600" dirty="0" smtClean="0">
              <a:ea typeface="ＭＳ Ｐゴシック" charset="-128"/>
              <a:cs typeface="ＭＳ Ｐゴシック" charset="-128"/>
            </a:endParaRPr>
          </a:p>
          <a:p>
            <a:pPr marL="342900" indent="-342900" eaLnBrk="0" fontAlgn="base" hangingPunct="0">
              <a:lnSpc>
                <a:spcPct val="114000"/>
              </a:lnSpc>
              <a:spcAft>
                <a:spcPct val="0"/>
              </a:spcAft>
              <a:buBlip>
                <a:blip r:embed="rId2"/>
              </a:buBlip>
            </a:pPr>
            <a:r>
              <a:rPr lang="uk-UA" sz="1600" dirty="0" smtClean="0">
                <a:ea typeface="ＭＳ Ｐゴシック" charset="-128"/>
                <a:cs typeface="ＭＳ Ｐゴシック" charset="-128"/>
              </a:rPr>
              <a:t>Десятиліття досвіду розвитку хімії та реагентів</a:t>
            </a:r>
          </a:p>
          <a:p>
            <a:pPr marL="342900" indent="-342900" eaLnBrk="0" fontAlgn="base" hangingPunct="0">
              <a:lnSpc>
                <a:spcPct val="114000"/>
              </a:lnSpc>
              <a:spcAft>
                <a:spcPct val="0"/>
              </a:spcAft>
              <a:buBlip>
                <a:blip r:embed="rId2"/>
              </a:buBlip>
            </a:pPr>
            <a:r>
              <a:rPr lang="uk-UA" sz="1600" dirty="0" smtClean="0">
                <a:ea typeface="ＭＳ Ｐゴシック" charset="-128"/>
                <a:cs typeface="ＭＳ Ｐゴシック" charset="-128"/>
              </a:rPr>
              <a:t>Власність передової технології </a:t>
            </a:r>
            <a:r>
              <a:rPr lang="en-US" sz="1600" dirty="0" smtClean="0">
                <a:ea typeface="ＭＳ Ｐゴシック" charset="-128"/>
                <a:cs typeface="ＭＳ Ｐゴシック" charset="-128"/>
              </a:rPr>
              <a:t>MGB</a:t>
            </a:r>
            <a:r>
              <a:rPr lang="uk-UA" sz="1600" dirty="0" smtClean="0">
                <a:ea typeface="ＭＳ Ｐゴシック" charset="-128"/>
                <a:cs typeface="ＭＳ Ｐゴシック" charset="-128"/>
              </a:rPr>
              <a:t>(</a:t>
            </a:r>
            <a:r>
              <a:rPr lang="ru-RU" sz="1600" dirty="0" err="1" smtClean="0">
                <a:ea typeface="ＭＳ Ｐゴシック" charset="-128"/>
                <a:cs typeface="ＭＳ Ｐゴシック" charset="-128"/>
              </a:rPr>
              <a:t>білок</a:t>
            </a:r>
            <a:r>
              <a:rPr lang="ru-RU" sz="1600" dirty="0" smtClean="0">
                <a:ea typeface="ＭＳ Ｐゴシック" charset="-128"/>
                <a:cs typeface="ＭＳ Ｐゴシック" charset="-128"/>
              </a:rPr>
              <a:t>, молекула </a:t>
            </a:r>
            <a:r>
              <a:rPr lang="ru-RU" sz="1600" dirty="0" err="1" smtClean="0">
                <a:ea typeface="ＭＳ Ｐゴシック" charset="-128"/>
                <a:cs typeface="ＭＳ Ｐゴシック" charset="-128"/>
              </a:rPr>
              <a:t>зв'язуюча</a:t>
            </a:r>
            <a:r>
              <a:rPr lang="ru-RU" sz="1600" dirty="0" smtClean="0">
                <a:ea typeface="ＭＳ Ｐゴシック" charset="-128"/>
                <a:cs typeface="ＭＳ Ｐゴシック" charset="-128"/>
              </a:rPr>
              <a:t> </a:t>
            </a:r>
            <a:r>
              <a:rPr lang="ru-RU" sz="1600" dirty="0" err="1" smtClean="0">
                <a:ea typeface="ＭＳ Ｐゴシック" charset="-128"/>
                <a:cs typeface="ＭＳ Ｐゴシック" charset="-128"/>
              </a:rPr>
              <a:t>з</a:t>
            </a:r>
            <a:r>
              <a:rPr lang="ru-RU" sz="1600" dirty="0" smtClean="0">
                <a:ea typeface="ＭＳ Ｐゴシック" charset="-128"/>
                <a:cs typeface="ＭＳ Ｐゴシック" charset="-128"/>
              </a:rPr>
              <a:t> малою </a:t>
            </a:r>
            <a:r>
              <a:rPr lang="ru-RU" sz="1600" dirty="0" err="1" smtClean="0">
                <a:ea typeface="ＭＳ Ｐゴシック" charset="-128"/>
                <a:cs typeface="ＭＳ Ｐゴシック" charset="-128"/>
              </a:rPr>
              <a:t>борозною</a:t>
            </a:r>
            <a:r>
              <a:rPr lang="ru-RU" sz="1600" dirty="0" smtClean="0">
                <a:ea typeface="ＭＳ Ｐゴシック" charset="-128"/>
                <a:cs typeface="ＭＳ Ｐゴシック" charset="-128"/>
              </a:rPr>
              <a:t>)</a:t>
            </a:r>
            <a:endParaRPr lang="uk-UA" sz="1600" dirty="0" smtClean="0">
              <a:ea typeface="ＭＳ Ｐゴシック" charset="-128"/>
              <a:cs typeface="ＭＳ Ｐゴシック" charset="-128"/>
            </a:endParaRPr>
          </a:p>
          <a:p>
            <a:pPr marL="342900" indent="-342900" eaLnBrk="0" fontAlgn="base" hangingPunct="0">
              <a:lnSpc>
                <a:spcPct val="114000"/>
              </a:lnSpc>
              <a:spcAft>
                <a:spcPct val="0"/>
              </a:spcAft>
              <a:buBlip>
                <a:blip r:embed="rId2"/>
              </a:buBlip>
            </a:pPr>
            <a:r>
              <a:rPr lang="uk-UA" sz="1600" b="1" dirty="0" smtClean="0">
                <a:ea typeface="ＭＳ Ｐゴシック" charset="-128"/>
                <a:cs typeface="ＭＳ Ｐゴシック" charset="-128"/>
              </a:rPr>
              <a:t>Широке і зростаюче </a:t>
            </a:r>
            <a:r>
              <a:rPr lang="en-US" sz="1600" b="1" dirty="0" smtClean="0">
                <a:ea typeface="ＭＳ Ｐゴシック" charset="-128"/>
                <a:cs typeface="ＭＳ Ｐゴシック" charset="-128"/>
              </a:rPr>
              <a:t>CE IVD</a:t>
            </a:r>
            <a:r>
              <a:rPr lang="uk-UA" sz="1600" b="1" dirty="0" smtClean="0">
                <a:ea typeface="ＭＳ Ｐゴシック" charset="-128"/>
                <a:cs typeface="ＭＳ Ｐゴシック" charset="-128"/>
              </a:rPr>
              <a:t> меню</a:t>
            </a:r>
            <a:r>
              <a:rPr lang="en-US" sz="1600" b="1" dirty="0" smtClean="0">
                <a:ea typeface="ＭＳ Ｐゴシック" charset="-128"/>
                <a:cs typeface="ＭＳ Ｐゴシック" charset="-128"/>
              </a:rPr>
              <a:t> </a:t>
            </a:r>
            <a:r>
              <a:rPr lang="uk-UA" sz="1600" b="1" dirty="0" smtClean="0">
                <a:ea typeface="ＭＳ Ｐゴシック" charset="-128"/>
                <a:cs typeface="ＭＳ Ｐゴシック" charset="-128"/>
              </a:rPr>
              <a:t>для молекулярної діагностики</a:t>
            </a:r>
            <a:r>
              <a:rPr lang="uk-UA" sz="1600" dirty="0" smtClean="0">
                <a:ea typeface="ＭＳ Ｐゴシック" charset="-128"/>
                <a:cs typeface="ＭＳ Ｐゴシック" charset="-128"/>
              </a:rPr>
              <a:t>: моніторинг патогенних </a:t>
            </a:r>
            <a:r>
              <a:rPr lang="uk-UA" sz="1600" dirty="0" err="1" smtClean="0">
                <a:ea typeface="ＭＳ Ｐゴシック" charset="-128"/>
                <a:cs typeface="ＭＳ Ｐゴシック" charset="-128"/>
              </a:rPr>
              <a:t>трансплантантів</a:t>
            </a:r>
            <a:r>
              <a:rPr lang="uk-UA" sz="1600" dirty="0" smtClean="0">
                <a:ea typeface="ＭＳ Ｐゴシック" charset="-128"/>
                <a:cs typeface="ＭＳ Ｐゴシック" charset="-128"/>
              </a:rPr>
              <a:t>, інфекції </a:t>
            </a:r>
            <a:r>
              <a:rPr lang="uk-UA" sz="1600" dirty="0" err="1" smtClean="0">
                <a:ea typeface="ＭＳ Ｐゴシック" charset="-128"/>
                <a:cs typeface="ＭＳ Ｐゴシック" charset="-128"/>
              </a:rPr>
              <a:t>пов</a:t>
            </a:r>
            <a:r>
              <a:rPr lang="en-US" sz="1600" dirty="0" smtClean="0">
                <a:ea typeface="ＭＳ Ｐゴシック" charset="-128"/>
                <a:cs typeface="ＭＳ Ｐゴシック" charset="-128"/>
              </a:rPr>
              <a:t>`</a:t>
            </a:r>
            <a:r>
              <a:rPr lang="uk-UA" sz="1600" dirty="0" err="1" smtClean="0">
                <a:ea typeface="ＭＳ Ｐゴシック" charset="-128"/>
                <a:cs typeface="ＭＳ Ｐゴシック" charset="-128"/>
              </a:rPr>
              <a:t>язанні</a:t>
            </a:r>
            <a:r>
              <a:rPr lang="uk-UA" sz="1600" dirty="0" smtClean="0">
                <a:ea typeface="ＭＳ Ｐゴシック" charset="-128"/>
                <a:cs typeface="ＭＳ Ｐゴシック" charset="-128"/>
              </a:rPr>
              <a:t> з наданням медичної допомоги, тестування резистентності до антибіотиків, ХПСШ,  </a:t>
            </a:r>
            <a:r>
              <a:rPr lang="uk-UA" sz="1600" dirty="0" err="1" smtClean="0">
                <a:ea typeface="ＭＳ Ｐゴシック" charset="-128"/>
                <a:cs typeface="ＭＳ Ｐゴシック" charset="-128"/>
              </a:rPr>
              <a:t>онкогематологія</a:t>
            </a:r>
            <a:r>
              <a:rPr lang="uk-UA" sz="1600" dirty="0" smtClean="0">
                <a:ea typeface="ＭＳ Ｐゴシック" charset="-128"/>
                <a:cs typeface="ＭＳ Ｐゴシック" charset="-128"/>
              </a:rPr>
              <a:t>, інфекції дихальних шляхів, менінгіти, шлунково-кишкові інфекції, генетика</a:t>
            </a:r>
          </a:p>
          <a:p>
            <a:pPr marL="342900" indent="-342900" eaLnBrk="0" fontAlgn="base" hangingPunct="0">
              <a:lnSpc>
                <a:spcPct val="114000"/>
              </a:lnSpc>
              <a:spcAft>
                <a:spcPct val="0"/>
              </a:spcAft>
              <a:buBlip>
                <a:blip r:embed="rId2"/>
              </a:buBlip>
            </a:pPr>
            <a:r>
              <a:rPr lang="uk-UA" sz="1600" dirty="0" smtClean="0">
                <a:ea typeface="ＭＳ Ｐゴシック" charset="-128"/>
                <a:cs typeface="ＭＳ Ｐゴシック" charset="-128"/>
              </a:rPr>
              <a:t>Майстерність кількісної ЗТ-ПЛР</a:t>
            </a:r>
          </a:p>
          <a:p>
            <a:pPr marL="342900" indent="-342900" eaLnBrk="0" fontAlgn="base" hangingPunct="0">
              <a:lnSpc>
                <a:spcPct val="114000"/>
              </a:lnSpc>
              <a:spcAft>
                <a:spcPct val="0"/>
              </a:spcAft>
              <a:buBlip>
                <a:blip r:embed="rId2"/>
              </a:buBlip>
            </a:pPr>
            <a:r>
              <a:rPr lang="uk-UA" sz="1600" dirty="0" smtClean="0">
                <a:ea typeface="ＭＳ Ｐゴシック" charset="-128"/>
                <a:cs typeface="ＭＳ Ｐゴシック" charset="-128"/>
              </a:rPr>
              <a:t>Ексклюзивне партнерство з провідним світовим постачальником лабораторних приладів для екстракції нуклеїнових кислот</a:t>
            </a:r>
            <a:endParaRPr lang="en-US" sz="1600" dirty="0">
              <a:ea typeface="ＭＳ Ｐゴシック" charset="-128"/>
              <a:cs typeface="ＭＳ Ｐゴシック" charset="-128"/>
            </a:endParaRPr>
          </a:p>
        </p:txBody>
      </p:sp>
      <p:sp>
        <p:nvSpPr>
          <p:cNvPr id="7" name="ZoneTexte 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856" y="1945961"/>
            <a:ext cx="4670840" cy="3106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6986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re 1"/>
          <p:cNvSpPr txBox="1">
            <a:spLocks/>
          </p:cNvSpPr>
          <p:nvPr/>
        </p:nvSpPr>
        <p:spPr>
          <a:xfrm>
            <a:off x="2053913" y="212651"/>
            <a:ext cx="8229600" cy="9741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en-US" sz="3600" dirty="0" smtClean="0">
                <a:solidFill>
                  <a:schemeClr val="bg1">
                    <a:lumMod val="50000"/>
                  </a:schemeClr>
                </a:solidFill>
              </a:rPr>
              <a:t> 1</a:t>
            </a: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2" name="Flèche vers le bas 101"/>
          <p:cNvSpPr/>
          <p:nvPr/>
        </p:nvSpPr>
        <p:spPr>
          <a:xfrm>
            <a:off x="1596428" y="2256188"/>
            <a:ext cx="538399" cy="2597902"/>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57" name="Connecteur droit avec flèche 156"/>
          <p:cNvCxnSpPr/>
          <p:nvPr/>
        </p:nvCxnSpPr>
        <p:spPr>
          <a:xfrm flipH="1">
            <a:off x="1864977" y="346180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77" name="ZoneTexte 176"/>
          <p:cNvSpPr txBox="1"/>
          <p:nvPr/>
        </p:nvSpPr>
        <p:spPr>
          <a:xfrm>
            <a:off x="482203" y="3226999"/>
            <a:ext cx="1081312" cy="523220"/>
          </a:xfrm>
          <a:prstGeom prst="rect">
            <a:avLst/>
          </a:prstGeom>
          <a:noFill/>
        </p:spPr>
        <p:txBody>
          <a:bodyPr wrap="square" rtlCol="0">
            <a:spAutoFit/>
          </a:bodyPr>
          <a:lstStyle/>
          <a:p>
            <a:pPr algn="ctr"/>
            <a:r>
              <a:rPr lang="ru-RU" sz="1400" dirty="0" smtClean="0"/>
              <a:t>Перший проб</a:t>
            </a:r>
            <a:r>
              <a:rPr lang="uk-UA" sz="1400" dirty="0" err="1" smtClean="0"/>
              <a:t>іг</a:t>
            </a:r>
            <a:endParaRPr lang="fr-FR" sz="1400" dirty="0" smtClean="0"/>
          </a:p>
        </p:txBody>
      </p:sp>
      <p:sp>
        <p:nvSpPr>
          <p:cNvPr id="64" name="Espace réservé du contenu 22"/>
          <p:cNvSpPr txBox="1">
            <a:spLocks/>
          </p:cNvSpPr>
          <p:nvPr/>
        </p:nvSpPr>
        <p:spPr>
          <a:xfrm>
            <a:off x="2106285" y="5064189"/>
            <a:ext cx="6787576" cy="13755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Bef>
                <a:spcPts val="0"/>
              </a:spcBef>
              <a:spcAft>
                <a:spcPct val="0"/>
              </a:spcAft>
              <a:buNone/>
            </a:pPr>
            <a:r>
              <a:rPr lang="ru-RU" sz="1600" b="1" dirty="0" smtClean="0">
                <a:ea typeface="ＭＳ Ｐゴシック" charset="-128"/>
                <a:cs typeface="ＭＳ Ｐゴシック" charset="-128"/>
              </a:rPr>
              <a:t>Час до </a:t>
            </a:r>
            <a:r>
              <a:rPr lang="ru-RU" sz="1600" b="1" dirty="0" err="1" smtClean="0">
                <a:ea typeface="ＭＳ Ｐゴシック" charset="-128"/>
                <a:cs typeface="ＭＳ Ｐゴシック" charset="-128"/>
              </a:rPr>
              <a:t>видачі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результатів</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близько</a:t>
            </a:r>
            <a:r>
              <a:rPr lang="ru-RU" sz="1600" b="1" dirty="0" smtClean="0">
                <a:ea typeface="ＭＳ Ｐゴシック" charset="-128"/>
                <a:cs typeface="ＭＳ Ｐゴシック" charset="-128"/>
              </a:rPr>
              <a:t> 2г.30хв.</a:t>
            </a:r>
          </a:p>
          <a:p>
            <a:pPr marL="0" indent="0" eaLnBrk="0" fontAlgn="base" hangingPunct="0">
              <a:spcBef>
                <a:spcPts val="0"/>
              </a:spcBef>
              <a:spcAft>
                <a:spcPct val="0"/>
              </a:spcAft>
              <a:buNone/>
            </a:pPr>
            <a:r>
              <a:rPr lang="ru-RU" sz="1600" b="1" dirty="0" smtClean="0">
                <a:ea typeface="ＭＳ Ｐゴシック" charset="-128"/>
                <a:cs typeface="ＭＳ Ｐゴシック" charset="-128"/>
              </a:rPr>
              <a:t>  Час </a:t>
            </a:r>
            <a:r>
              <a:rPr lang="ru-RU" sz="1600" b="1" dirty="0" err="1" smtClean="0">
                <a:ea typeface="ＭＳ Ｐゴシック" charset="-128"/>
                <a:cs typeface="ＭＳ Ｐゴシック" charset="-128"/>
              </a:rPr>
              <a:t>роботи</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скорочено</a:t>
            </a:r>
            <a:r>
              <a:rPr lang="ru-RU" sz="1600" b="1" dirty="0" smtClean="0">
                <a:ea typeface="ＭＳ Ｐゴシック" charset="-128"/>
                <a:cs typeface="ＭＳ Ｐゴシック" charset="-128"/>
              </a:rPr>
              <a:t> до </a:t>
            </a:r>
            <a:r>
              <a:rPr lang="ru-RU" sz="1600" b="1" dirty="0" err="1" smtClean="0">
                <a:ea typeface="ＭＳ Ｐゴシック" charset="-128"/>
                <a:cs typeface="ＭＳ Ｐゴシック" charset="-128"/>
              </a:rPr>
              <a:t>кількох</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хвилин</a:t>
            </a:r>
            <a:r>
              <a:rPr lang="ru-RU" sz="1600" b="1" dirty="0" smtClean="0">
                <a:ea typeface="ＭＳ Ｐゴシック" charset="-128"/>
                <a:cs typeface="ＭＳ Ｐゴシック" charset="-128"/>
              </a:rPr>
              <a:t> на </a:t>
            </a:r>
            <a:r>
              <a:rPr lang="ru-RU" sz="1600" b="1" dirty="0" err="1" smtClean="0">
                <a:ea typeface="ＭＳ Ｐゴシック" charset="-128"/>
                <a:cs typeface="ＭＳ Ｐゴシック" charset="-128"/>
              </a:rPr>
              <a:t>зразок</a:t>
            </a:r>
            <a:endParaRPr lang="ru-RU" sz="1600" b="1" dirty="0" smtClean="0">
              <a:ea typeface="ＭＳ Ｐゴシック" charset="-128"/>
              <a:cs typeface="ＭＳ Ｐゴシック" charset="-128"/>
            </a:endParaRPr>
          </a:p>
          <a:p>
            <a:pPr marL="0" indent="0" eaLnBrk="0" fontAlgn="base" hangingPunct="0">
              <a:spcBef>
                <a:spcPts val="0"/>
              </a:spcBef>
              <a:spcAft>
                <a:spcPct val="0"/>
              </a:spcAft>
              <a:buNone/>
            </a:pPr>
            <a:r>
              <a:rPr lang="ru-RU" sz="1600" b="1" dirty="0" smtClean="0">
                <a:ea typeface="ＭＳ Ｐゴシック" charset="-128"/>
                <a:cs typeface="ＭＳ Ｐゴシック" charset="-128"/>
              </a:rPr>
              <a:t>  12 </a:t>
            </a:r>
            <a:r>
              <a:rPr lang="uk-UA" sz="1600" b="1" dirty="0" smtClean="0">
                <a:ea typeface="ＭＳ Ｐゴシック" charset="-128"/>
                <a:cs typeface="ＭＳ Ｐゴシック" charset="-128"/>
              </a:rPr>
              <a:t>З</a:t>
            </a:r>
            <a:r>
              <a:rPr lang="ru-RU" sz="1600" b="1" dirty="0" smtClean="0">
                <a:ea typeface="ＭＳ Ｐゴシック" charset="-128"/>
                <a:cs typeface="ＭＳ Ｐゴシック" charset="-128"/>
              </a:rPr>
              <a:t>Т-П</a:t>
            </a:r>
            <a:r>
              <a:rPr lang="uk-UA" sz="1600" b="1" dirty="0" smtClean="0">
                <a:ea typeface="ＭＳ Ｐゴシック" charset="-128"/>
                <a:cs typeface="ＭＳ Ｐゴシック" charset="-128"/>
              </a:rPr>
              <a:t>Л</a:t>
            </a:r>
            <a:r>
              <a:rPr lang="ru-RU" sz="1600" b="1" dirty="0" err="1" smtClean="0">
                <a:ea typeface="ＭＳ Ｐゴシック" charset="-128"/>
                <a:cs typeface="ＭＳ Ｐゴシック" charset="-128"/>
              </a:rPr>
              <a:t>Р-реакцій</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включаючи</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одиничний</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мультиплексний</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аналізи</a:t>
            </a:r>
            <a:r>
              <a:rPr lang="ru-RU" sz="1600" b="1" dirty="0" smtClean="0">
                <a:ea typeface="ＭＳ Ｐゴシック" charset="-128"/>
                <a:cs typeface="ＭＳ Ｐゴシック" charset="-128"/>
              </a:rPr>
              <a:t>, 10 </a:t>
            </a:r>
            <a:r>
              <a:rPr lang="ru-RU" sz="1600" b="1" dirty="0" err="1" smtClean="0">
                <a:ea typeface="ＭＳ Ｐゴシック" charset="-128"/>
                <a:cs typeface="ＭＳ Ｐゴシック" charset="-128"/>
              </a:rPr>
              <a:t>різних</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параметрів</a:t>
            </a:r>
            <a:r>
              <a:rPr lang="ru-RU" sz="1600" b="1" dirty="0" smtClean="0">
                <a:ea typeface="ＭＳ Ｐゴシック" charset="-128"/>
                <a:cs typeface="ＭＳ Ｐゴシック" charset="-128"/>
              </a:rPr>
              <a:t>, 4 </a:t>
            </a:r>
            <a:r>
              <a:rPr lang="ru-RU" sz="1600" b="1" dirty="0" err="1" smtClean="0">
                <a:ea typeface="ＭＳ Ｐゴシック" charset="-128"/>
                <a:cs typeface="ＭＳ Ｐゴシック" charset="-128"/>
              </a:rPr>
              <a:t>різних</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матриці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протестованих</a:t>
            </a:r>
            <a:r>
              <a:rPr lang="ru-RU" sz="1600" b="1" dirty="0" smtClean="0">
                <a:ea typeface="ＭＳ Ｐゴシック" charset="-128"/>
                <a:cs typeface="ＭＳ Ｐゴシック" charset="-128"/>
              </a:rPr>
              <a:t> в одному </a:t>
            </a:r>
            <a:r>
              <a:rPr lang="ru-RU" sz="1600" b="1" dirty="0" err="1" smtClean="0">
                <a:ea typeface="ＭＳ Ｐゴシック" charset="-128"/>
                <a:cs typeface="ＭＳ Ｐゴシック" charset="-128"/>
              </a:rPr>
              <a:t>унікальному</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робочому</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процесі</a:t>
            </a:r>
            <a:endParaRPr lang="fr-FR" sz="1600" b="1" dirty="0">
              <a:ea typeface="ＭＳ Ｐゴシック" charset="-128"/>
              <a:cs typeface="ＭＳ Ｐゴシック" charset="-128"/>
            </a:endParaRPr>
          </a:p>
        </p:txBody>
      </p:sp>
      <p:pic>
        <p:nvPicPr>
          <p:cNvPr id="65" name="Imag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73" y="5194726"/>
            <a:ext cx="810387" cy="810387"/>
          </a:xfrm>
          <a:prstGeom prst="rect">
            <a:avLst/>
          </a:prstGeom>
        </p:spPr>
      </p:pic>
      <p:pic>
        <p:nvPicPr>
          <p:cNvPr id="66" name="Imag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4860" y="5194727"/>
            <a:ext cx="810387" cy="810387"/>
          </a:xfrm>
          <a:prstGeom prst="rect">
            <a:avLst/>
          </a:prstGeom>
        </p:spPr>
      </p:pic>
      <p:sp>
        <p:nvSpPr>
          <p:cNvPr id="71" name="Rectangle à coins arrondis 70"/>
          <p:cNvSpPr/>
          <p:nvPr/>
        </p:nvSpPr>
        <p:spPr>
          <a:xfrm>
            <a:off x="2672566" y="2172315"/>
            <a:ext cx="3808444" cy="2701241"/>
          </a:xfrm>
          <a:prstGeom prst="roundRect">
            <a:avLst>
              <a:gd name="adj" fmla="val 4584"/>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pic>
        <p:nvPicPr>
          <p:cNvPr id="174" name="Image 1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5909" y="2999672"/>
            <a:ext cx="810387" cy="810387"/>
          </a:xfrm>
          <a:prstGeom prst="rect">
            <a:avLst/>
          </a:prstGeom>
        </p:spPr>
      </p:pic>
      <p:pic>
        <p:nvPicPr>
          <p:cNvPr id="175" name="Image 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4083" y="3823832"/>
            <a:ext cx="810387" cy="810387"/>
          </a:xfrm>
          <a:prstGeom prst="rect">
            <a:avLst/>
          </a:prstGeom>
        </p:spPr>
      </p:pic>
      <p:pic>
        <p:nvPicPr>
          <p:cNvPr id="176" name="Image 1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4083" y="2185986"/>
            <a:ext cx="810387" cy="810387"/>
          </a:xfrm>
          <a:prstGeom prst="rect">
            <a:avLst/>
          </a:prstGeom>
        </p:spPr>
      </p:pic>
      <p:sp>
        <p:nvSpPr>
          <p:cNvPr id="67" name="ZoneTexte 6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68" name="Espace réservé du contenu 22"/>
          <p:cNvSpPr>
            <a:spLocks noGrp="1"/>
          </p:cNvSpPr>
          <p:nvPr>
            <p:ph idx="1"/>
          </p:nvPr>
        </p:nvSpPr>
        <p:spPr>
          <a:xfrm>
            <a:off x="1" y="1108953"/>
            <a:ext cx="9144000" cy="953312"/>
          </a:xfrm>
        </p:spPr>
        <p:txBody>
          <a:bodyPr>
            <a:noAutofit/>
          </a:bodyPr>
          <a:lstStyle/>
          <a:p>
            <a:pPr eaLnBrk="0" fontAlgn="base" hangingPunct="0">
              <a:spcAft>
                <a:spcPct val="0"/>
              </a:spcAft>
              <a:buBlip>
                <a:blip r:embed="rId2"/>
              </a:buBlip>
            </a:pPr>
            <a:r>
              <a:rPr lang="uk-UA" sz="1400" dirty="0" smtClean="0">
                <a:ea typeface="ＭＳ Ｐゴシック" charset="-128"/>
                <a:cs typeface="ＭＳ Ｐゴシック" charset="-128"/>
              </a:rPr>
              <a:t>2 пацієнта з підозрою на вірусний менінгіт - зразок </a:t>
            </a:r>
            <a:r>
              <a:rPr lang="en-TT" sz="1400" dirty="0" smtClean="0">
                <a:ea typeface="ＭＳ Ｐゴシック" charset="-128"/>
                <a:cs typeface="ＭＳ Ｐゴシック" charset="-128"/>
              </a:rPr>
              <a:t>CSF, </a:t>
            </a:r>
            <a:r>
              <a:rPr lang="uk-UA" sz="1400" dirty="0" smtClean="0">
                <a:ea typeface="ＭＳ Ｐゴシック" charset="-128"/>
                <a:cs typeface="ＭＳ Ｐゴシック" charset="-128"/>
              </a:rPr>
              <a:t>перевірений за допомогою аналізів </a:t>
            </a:r>
            <a:r>
              <a:rPr lang="en-TT" sz="1400" dirty="0" smtClean="0">
                <a:ea typeface="ＭＳ Ｐゴシック" charset="-128"/>
                <a:cs typeface="ＭＳ Ｐゴシック" charset="-128"/>
              </a:rPr>
              <a:t>EN, HSV1, HSV2, VZV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перевірений на респіраторну інфекцію - </a:t>
            </a:r>
            <a:r>
              <a:rPr lang="ru-RU" sz="1400" dirty="0" smtClean="0">
                <a:ea typeface="ＭＳ Ｐゴシック" charset="-128"/>
                <a:cs typeface="ＭＳ Ｐゴシック" charset="-128"/>
              </a:rPr>
              <a:t>БАЛ</a:t>
            </a:r>
            <a:r>
              <a:rPr lang="en-TT" sz="1400" dirty="0" smtClean="0">
                <a:ea typeface="ＭＳ Ｐゴシック" charset="-128"/>
                <a:cs typeface="ＭＳ Ｐゴシック" charset="-128"/>
              </a:rPr>
              <a:t> </a:t>
            </a:r>
            <a:r>
              <a:rPr lang="uk-UA" sz="1400" dirty="0" smtClean="0">
                <a:ea typeface="ＭＳ Ｐゴシック" charset="-128"/>
                <a:cs typeface="ＭＳ Ｐゴシック" charset="-128"/>
              </a:rPr>
              <a:t>зразок тестував </a:t>
            </a:r>
            <a:r>
              <a:rPr lang="uk-UA" sz="1400" dirty="0" err="1" smtClean="0">
                <a:ea typeface="ＭＳ Ｐゴシック" charset="-128"/>
                <a:cs typeface="ＭＳ Ｐゴシック" charset="-128"/>
              </a:rPr>
              <a:t>триплексний</a:t>
            </a:r>
            <a:r>
              <a:rPr lang="uk-UA" sz="1400" dirty="0" smtClean="0">
                <a:ea typeface="ＭＳ Ｐゴシック" charset="-128"/>
                <a:cs typeface="ＭＳ Ｐゴシック" charset="-128"/>
              </a:rPr>
              <a:t> аналіз - </a:t>
            </a:r>
            <a:r>
              <a:rPr lang="en-TT" sz="1400" dirty="0" err="1" smtClean="0">
                <a:ea typeface="ＭＳ Ｐゴシック" charset="-128"/>
                <a:cs typeface="ＭＳ Ｐゴシック" charset="-128"/>
              </a:rPr>
              <a:t>LDTests</a:t>
            </a:r>
            <a:endParaRPr lang="en-TT" sz="1400" dirty="0" smtClean="0">
              <a:ea typeface="ＭＳ Ｐゴシック" charset="-128"/>
              <a:cs typeface="ＭＳ Ｐゴシック" charset="-128"/>
            </a:endParaRPr>
          </a:p>
          <a:p>
            <a:pPr eaLnBrk="0" fontAlgn="base" hangingPunct="0">
              <a:spcAft>
                <a:spcPct val="0"/>
              </a:spcAft>
              <a:buBlip>
                <a:blip r:embed="rId2"/>
              </a:buBlip>
            </a:pPr>
            <a:r>
              <a:rPr lang="en-TT" sz="1400" dirty="0" smtClean="0">
                <a:ea typeface="ＭＳ Ｐゴシック" charset="-128"/>
                <a:cs typeface="ＭＳ Ｐゴシック" charset="-128"/>
              </a:rPr>
              <a:t> 1 </a:t>
            </a:r>
            <a:r>
              <a:rPr lang="uk-UA" sz="1400" dirty="0" smtClean="0">
                <a:ea typeface="ＭＳ Ｐゴシック" charset="-128"/>
                <a:cs typeface="ＭＳ Ｐゴシック" charset="-128"/>
              </a:rPr>
              <a:t>пацієнт після трансплантації перевіряли на </a:t>
            </a:r>
            <a:r>
              <a:rPr lang="en-US" sz="1400" dirty="0" smtClean="0">
                <a:ea typeface="ＭＳ Ｐゴシック" charset="-128"/>
                <a:cs typeface="ＭＳ Ｐゴシック" charset="-128"/>
              </a:rPr>
              <a:t>C</a:t>
            </a:r>
            <a:r>
              <a:rPr lang="uk-UA" sz="1400" dirty="0" smtClean="0">
                <a:ea typeface="ＭＳ Ｐゴシック" charset="-128"/>
                <a:cs typeface="ＭＳ Ｐゴシック" charset="-128"/>
              </a:rPr>
              <a:t>М</a:t>
            </a:r>
            <a:r>
              <a:rPr lang="en-US" sz="1400" dirty="0" smtClean="0">
                <a:ea typeface="ＭＳ Ｐゴシック" charset="-128"/>
                <a:cs typeface="ＭＳ Ｐゴシック" charset="-128"/>
              </a:rPr>
              <a:t>V</a:t>
            </a:r>
            <a:r>
              <a:rPr lang="uk-UA" sz="1400" dirty="0" smtClean="0">
                <a:ea typeface="ＭＳ Ｐゴシック" charset="-128"/>
                <a:cs typeface="ＭＳ Ｐゴシック" charset="-128"/>
              </a:rPr>
              <a:t>, </a:t>
            </a:r>
            <a:r>
              <a:rPr lang="en-TT" sz="1400" dirty="0" smtClean="0">
                <a:ea typeface="ＭＳ Ｐゴシック" charset="-128"/>
                <a:cs typeface="ＭＳ Ｐゴシック" charset="-128"/>
              </a:rPr>
              <a:t>EBV (</a:t>
            </a:r>
            <a:r>
              <a:rPr lang="uk-UA" sz="1400" dirty="0" smtClean="0">
                <a:ea typeface="ＭＳ Ｐゴシック" charset="-128"/>
                <a:cs typeface="ＭＳ Ｐゴシック" charset="-128"/>
              </a:rPr>
              <a:t>цільна кров) та </a:t>
            </a:r>
            <a:r>
              <a:rPr lang="en-TT" sz="1400" dirty="0" smtClean="0">
                <a:ea typeface="ＭＳ Ｐゴシック" charset="-128"/>
                <a:cs typeface="ＭＳ Ｐゴシック" charset="-128"/>
              </a:rPr>
              <a:t>BKV (</a:t>
            </a:r>
            <a:r>
              <a:rPr lang="uk-UA" sz="1400" dirty="0" smtClean="0">
                <a:ea typeface="ＭＳ Ｐゴシック" charset="-128"/>
                <a:cs typeface="ＭＳ Ｐゴシック" charset="-128"/>
              </a:rPr>
              <a:t>сеча) - аналіз </a:t>
            </a:r>
            <a:r>
              <a:rPr lang="en-TT" sz="1400" dirty="0" err="1" smtClean="0">
                <a:ea typeface="ＭＳ Ｐゴシック" charset="-128"/>
                <a:cs typeface="ＭＳ Ｐゴシック" charset="-128"/>
              </a:rPr>
              <a:t>ELITe</a:t>
            </a:r>
            <a:r>
              <a:rPr lang="en-TT" sz="1400" dirty="0" smtClean="0">
                <a:ea typeface="ＭＳ Ｐゴシック" charset="-128"/>
                <a:cs typeface="ＭＳ Ｐゴシック" charset="-128"/>
              </a:rPr>
              <a:t> MGB</a:t>
            </a:r>
          </a:p>
        </p:txBody>
      </p:sp>
      <p:sp>
        <p:nvSpPr>
          <p:cNvPr id="69" name="ZoneTexte 68"/>
          <p:cNvSpPr txBox="1"/>
          <p:nvPr/>
        </p:nvSpPr>
        <p:spPr>
          <a:xfrm>
            <a:off x="6527297" y="2172316"/>
            <a:ext cx="2010253" cy="830997"/>
          </a:xfrm>
          <a:prstGeom prst="rect">
            <a:avLst/>
          </a:prstGeom>
          <a:noFill/>
        </p:spPr>
        <p:txBody>
          <a:bodyPr wrap="square" rtlCol="0">
            <a:spAutoFit/>
          </a:bodyPr>
          <a:lstStyle/>
          <a:p>
            <a:r>
              <a:rPr lang="ru-RU" sz="1200" dirty="0" smtClean="0"/>
              <a:t>2 </a:t>
            </a:r>
            <a:r>
              <a:rPr lang="ru-RU" sz="1200" dirty="0" err="1" smtClean="0"/>
              <a:t>вторинні</a:t>
            </a:r>
            <a:r>
              <a:rPr lang="ru-RU" sz="1200" dirty="0" smtClean="0"/>
              <a:t> </a:t>
            </a:r>
            <a:r>
              <a:rPr lang="ru-RU" sz="1200" dirty="0" err="1" smtClean="0"/>
              <a:t>пробірки</a:t>
            </a:r>
            <a:r>
              <a:rPr lang="ru-RU" sz="1200" dirty="0" smtClean="0"/>
              <a:t> - CSF</a:t>
            </a:r>
          </a:p>
          <a:p>
            <a:r>
              <a:rPr lang="ru-RU" sz="1200" dirty="0" smtClean="0"/>
              <a:t>1 </a:t>
            </a:r>
            <a:r>
              <a:rPr lang="ru-RU" sz="1200" dirty="0" err="1" smtClean="0"/>
              <a:t>вторинна</a:t>
            </a:r>
            <a:r>
              <a:rPr lang="ru-RU" sz="1200" dirty="0" smtClean="0"/>
              <a:t> </a:t>
            </a:r>
            <a:r>
              <a:rPr lang="ru-RU" sz="1200" dirty="0" err="1" smtClean="0"/>
              <a:t>пробірка</a:t>
            </a:r>
            <a:r>
              <a:rPr lang="ru-RU" sz="1200" dirty="0" smtClean="0"/>
              <a:t> - БАЛ</a:t>
            </a:r>
          </a:p>
          <a:p>
            <a:r>
              <a:rPr lang="ru-RU" sz="1200" dirty="0" smtClean="0"/>
              <a:t>1 </a:t>
            </a:r>
            <a:r>
              <a:rPr lang="ru-RU" sz="1200" dirty="0" err="1" smtClean="0"/>
              <a:t>вторинна</a:t>
            </a:r>
            <a:r>
              <a:rPr lang="ru-RU" sz="1200" dirty="0" smtClean="0"/>
              <a:t> </a:t>
            </a:r>
            <a:r>
              <a:rPr lang="ru-RU" sz="1200" dirty="0" err="1" smtClean="0"/>
              <a:t>пробірка</a:t>
            </a:r>
            <a:r>
              <a:rPr lang="ru-RU" sz="1200" dirty="0" smtClean="0"/>
              <a:t> - WB</a:t>
            </a:r>
            <a:endParaRPr lang="fr-FR" sz="1200" dirty="0" smtClean="0"/>
          </a:p>
          <a:p>
            <a:r>
              <a:rPr lang="fr-FR" sz="1200" dirty="0" smtClean="0"/>
              <a:t>1 </a:t>
            </a:r>
            <a:r>
              <a:rPr lang="ru-RU" sz="1200" dirty="0" err="1" smtClean="0"/>
              <a:t>вторинна</a:t>
            </a:r>
            <a:r>
              <a:rPr lang="ru-RU" sz="1200" dirty="0" smtClean="0"/>
              <a:t> </a:t>
            </a:r>
            <a:r>
              <a:rPr lang="ru-RU" sz="1200" dirty="0" err="1" smtClean="0"/>
              <a:t>пробірка</a:t>
            </a:r>
            <a:r>
              <a:rPr lang="ru-RU" sz="1200" dirty="0" smtClean="0"/>
              <a:t> </a:t>
            </a:r>
            <a:r>
              <a:rPr lang="fr-FR" sz="1200" dirty="0" smtClean="0"/>
              <a:t>- urine</a:t>
            </a:r>
          </a:p>
        </p:txBody>
      </p:sp>
      <p:sp>
        <p:nvSpPr>
          <p:cNvPr id="72" name="ZoneTexte 71"/>
          <p:cNvSpPr txBox="1"/>
          <p:nvPr/>
        </p:nvSpPr>
        <p:spPr>
          <a:xfrm>
            <a:off x="6570381" y="3240416"/>
            <a:ext cx="2010253" cy="276999"/>
          </a:xfrm>
          <a:prstGeom prst="rect">
            <a:avLst/>
          </a:prstGeom>
          <a:noFill/>
        </p:spPr>
        <p:txBody>
          <a:bodyPr wrap="square" rtlCol="0">
            <a:spAutoFit/>
          </a:bodyPr>
          <a:lstStyle/>
          <a:p>
            <a:r>
              <a:rPr lang="uk-UA" sz="1200" dirty="0" smtClean="0"/>
              <a:t>5 універсальних виділення</a:t>
            </a:r>
            <a:endParaRPr lang="fr-FR" sz="1200" dirty="0" smtClean="0"/>
          </a:p>
        </p:txBody>
      </p:sp>
      <p:sp>
        <p:nvSpPr>
          <p:cNvPr id="73" name="ZoneTexte 72"/>
          <p:cNvSpPr txBox="1"/>
          <p:nvPr/>
        </p:nvSpPr>
        <p:spPr>
          <a:xfrm>
            <a:off x="6556192" y="3923554"/>
            <a:ext cx="2587807" cy="1015663"/>
          </a:xfrm>
          <a:prstGeom prst="rect">
            <a:avLst/>
          </a:prstGeom>
          <a:noFill/>
        </p:spPr>
        <p:txBody>
          <a:bodyPr wrap="square" rtlCol="0">
            <a:spAutoFit/>
          </a:bodyPr>
          <a:lstStyle/>
          <a:p>
            <a:r>
              <a:rPr lang="fr-FR" sz="1200" dirty="0" smtClean="0"/>
              <a:t>2x</a:t>
            </a:r>
            <a:r>
              <a:rPr lang="uk-UA" sz="1200" dirty="0" smtClean="0"/>
              <a:t>4 множинні ПЛР (</a:t>
            </a:r>
            <a:r>
              <a:rPr lang="uk-UA" sz="1200" dirty="0" err="1" smtClean="0"/>
              <a:t>мульти</a:t>
            </a:r>
            <a:r>
              <a:rPr lang="uk-UA" sz="1200" dirty="0" smtClean="0"/>
              <a:t>): </a:t>
            </a:r>
            <a:r>
              <a:rPr lang="fr-FR" sz="1200" dirty="0" smtClean="0"/>
              <a:t>EN, HSV1, HSV2, VZV</a:t>
            </a:r>
          </a:p>
          <a:p>
            <a:r>
              <a:rPr lang="uk-UA" sz="1200" dirty="0" smtClean="0"/>
              <a:t>1 ПЛР у </a:t>
            </a:r>
            <a:r>
              <a:rPr lang="uk-UA" sz="1200" dirty="0" err="1" smtClean="0"/>
              <a:t>мултиплексі</a:t>
            </a:r>
            <a:r>
              <a:rPr lang="uk-UA" sz="1200" dirty="0" smtClean="0"/>
              <a:t>: </a:t>
            </a:r>
            <a:r>
              <a:rPr lang="fr-FR" sz="1200" dirty="0" smtClean="0"/>
              <a:t>FluA, FluB, RSV</a:t>
            </a:r>
          </a:p>
          <a:p>
            <a:r>
              <a:rPr lang="ru-RU" sz="1200" dirty="0" smtClean="0"/>
              <a:t>1 </a:t>
            </a:r>
            <a:r>
              <a:rPr lang="ru-RU" sz="1200" dirty="0" err="1" smtClean="0"/>
              <a:t>множинна</a:t>
            </a:r>
            <a:r>
              <a:rPr lang="ru-RU" sz="1200" dirty="0" smtClean="0"/>
              <a:t> ПЛР (мульти): EBV, CMV</a:t>
            </a:r>
            <a:endParaRPr lang="fr-FR" sz="1200" dirty="0" smtClean="0"/>
          </a:p>
          <a:p>
            <a:r>
              <a:rPr lang="fr-FR" sz="1200" dirty="0" smtClean="0"/>
              <a:t>1 </a:t>
            </a:r>
            <a:r>
              <a:rPr lang="uk-UA" sz="1200" dirty="0" smtClean="0"/>
              <a:t>ПЛР</a:t>
            </a:r>
            <a:r>
              <a:rPr lang="fr-FR" sz="1200" dirty="0" smtClean="0"/>
              <a:t>: BKV</a:t>
            </a:r>
            <a:r>
              <a:rPr lang="uk-UA" sz="1200" dirty="0" smtClean="0"/>
              <a:t> </a:t>
            </a:r>
            <a:r>
              <a:rPr lang="fr-FR" sz="1200" dirty="0" smtClean="0"/>
              <a:t>+ IC</a:t>
            </a:r>
            <a:endParaRPr lang="fr-FR" sz="1200" dirty="0"/>
          </a:p>
        </p:txBody>
      </p:sp>
      <p:sp>
        <p:nvSpPr>
          <p:cNvPr id="74" name="Rectangle 73"/>
          <p:cNvSpPr/>
          <p:nvPr/>
        </p:nvSpPr>
        <p:spPr>
          <a:xfrm rot="10800000">
            <a:off x="5883943"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75" name="Rectangle 74"/>
          <p:cNvSpPr/>
          <p:nvPr/>
        </p:nvSpPr>
        <p:spPr>
          <a:xfrm rot="10800000">
            <a:off x="5891441"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6" name="Rectangle 75"/>
          <p:cNvSpPr/>
          <p:nvPr/>
        </p:nvSpPr>
        <p:spPr>
          <a:xfrm rot="10800000">
            <a:off x="5670792"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7" name="Rectangle 76"/>
          <p:cNvSpPr/>
          <p:nvPr/>
        </p:nvSpPr>
        <p:spPr>
          <a:xfrm rot="10800000">
            <a:off x="545047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8" name="Rectangle 77"/>
          <p:cNvSpPr/>
          <p:nvPr/>
        </p:nvSpPr>
        <p:spPr>
          <a:xfrm rot="10800000">
            <a:off x="5248420"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9" name="Rectangle 78"/>
          <p:cNvSpPr/>
          <p:nvPr/>
        </p:nvSpPr>
        <p:spPr>
          <a:xfrm rot="10800000">
            <a:off x="5026117"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0" name="Rectangle 79"/>
          <p:cNvSpPr/>
          <p:nvPr/>
        </p:nvSpPr>
        <p:spPr>
          <a:xfrm rot="10800000">
            <a:off x="4803814"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1" name="Rectangle 80"/>
          <p:cNvSpPr/>
          <p:nvPr/>
        </p:nvSpPr>
        <p:spPr>
          <a:xfrm rot="10800000">
            <a:off x="4568548"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2" name="Rectangle 81"/>
          <p:cNvSpPr/>
          <p:nvPr/>
        </p:nvSpPr>
        <p:spPr>
          <a:xfrm rot="10800000">
            <a:off x="4359209"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3" name="Rectangle 82"/>
          <p:cNvSpPr/>
          <p:nvPr/>
        </p:nvSpPr>
        <p:spPr>
          <a:xfrm rot="10800000">
            <a:off x="4136906"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4" name="Rectangle 83"/>
          <p:cNvSpPr/>
          <p:nvPr/>
        </p:nvSpPr>
        <p:spPr>
          <a:xfrm rot="10800000">
            <a:off x="3914603" y="4054884"/>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5" name="Rectangle 84"/>
          <p:cNvSpPr/>
          <p:nvPr/>
        </p:nvSpPr>
        <p:spPr>
          <a:xfrm rot="10800000">
            <a:off x="3663257"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6" name="Rectangle 85"/>
          <p:cNvSpPr/>
          <p:nvPr/>
        </p:nvSpPr>
        <p:spPr>
          <a:xfrm rot="10800000">
            <a:off x="6113524" y="4050260"/>
            <a:ext cx="117811" cy="440384"/>
          </a:xfrm>
          <a:prstGeom prst="rect">
            <a:avLst/>
          </a:prstGeom>
          <a:solidFill>
            <a:srgbClr val="92D050"/>
          </a:solidFill>
          <a:ln>
            <a:solidFill>
              <a:schemeClr val="bg2">
                <a:lumMod val="1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7" name="Rectangle 86"/>
          <p:cNvSpPr/>
          <p:nvPr/>
        </p:nvSpPr>
        <p:spPr>
          <a:xfrm rot="10800000">
            <a:off x="6106026" y="2842959"/>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8" name="Rectangle 87"/>
          <p:cNvSpPr/>
          <p:nvPr/>
        </p:nvSpPr>
        <p:spPr>
          <a:xfrm rot="10800000">
            <a:off x="5663294" y="2835113"/>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9" name="Rectangle 88"/>
          <p:cNvSpPr/>
          <p:nvPr/>
        </p:nvSpPr>
        <p:spPr>
          <a:xfrm rot="10800000">
            <a:off x="52155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0" name="Rectangle 89"/>
          <p:cNvSpPr/>
          <p:nvPr/>
        </p:nvSpPr>
        <p:spPr>
          <a:xfrm rot="10800000">
            <a:off x="5442979" y="283511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1" name="Rectangle 90"/>
          <p:cNvSpPr/>
          <p:nvPr/>
        </p:nvSpPr>
        <p:spPr>
          <a:xfrm rot="10800000">
            <a:off x="4993476"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2" name="Rectangle 91"/>
          <p:cNvSpPr/>
          <p:nvPr/>
        </p:nvSpPr>
        <p:spPr>
          <a:xfrm rot="10800000">
            <a:off x="4777222"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3" name="Rectangle 92"/>
          <p:cNvSpPr/>
          <p:nvPr/>
        </p:nvSpPr>
        <p:spPr>
          <a:xfrm rot="10800000">
            <a:off x="4365264" y="2826975"/>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4" name="Rectangle 93"/>
          <p:cNvSpPr/>
          <p:nvPr/>
        </p:nvSpPr>
        <p:spPr>
          <a:xfrm rot="10800000">
            <a:off x="4561050"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5" name="Rectangle 94"/>
          <p:cNvSpPr/>
          <p:nvPr/>
        </p:nvSpPr>
        <p:spPr>
          <a:xfrm rot="10800000">
            <a:off x="4128460" y="2835113"/>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6" name="Rectangle 95"/>
          <p:cNvSpPr/>
          <p:nvPr/>
        </p:nvSpPr>
        <p:spPr>
          <a:xfrm rot="10800000">
            <a:off x="3662069" y="2826974"/>
            <a:ext cx="132807" cy="877024"/>
          </a:xfrm>
          <a:prstGeom prst="rect">
            <a:avLst/>
          </a:prstGeom>
          <a:solidFill>
            <a:srgbClr val="92D050"/>
          </a:solid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97" name="Rectangle 96"/>
          <p:cNvSpPr/>
          <p:nvPr/>
        </p:nvSpPr>
        <p:spPr>
          <a:xfrm rot="10800000">
            <a:off x="3903004" y="2833191"/>
            <a:ext cx="132807" cy="877024"/>
          </a:xfrm>
          <a:prstGeom prst="rect">
            <a:avLst/>
          </a:prstGeom>
          <a:noFill/>
          <a:ln>
            <a:solidFill>
              <a:schemeClr val="bg2">
                <a:lumMod val="1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00" name="Ellipse 99"/>
          <p:cNvSpPr/>
          <p:nvPr/>
        </p:nvSpPr>
        <p:spPr>
          <a:xfrm rot="10800000">
            <a:off x="3658233" y="2435824"/>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1" name="Ellipse 100"/>
          <p:cNvSpPr/>
          <p:nvPr/>
        </p:nvSpPr>
        <p:spPr>
          <a:xfrm rot="10800000">
            <a:off x="6085138" y="2435825"/>
            <a:ext cx="174583" cy="189047"/>
          </a:xfrm>
          <a:prstGeom prst="ellipse">
            <a:avLst/>
          </a:prstGeom>
          <a:solidFill>
            <a:srgbClr val="92D050"/>
          </a:solidFill>
          <a:ln w="3175">
            <a:solidFill>
              <a:schemeClr val="bg2">
                <a:lumMod val="10000"/>
              </a:schemeClr>
            </a:solidFill>
            <a:prstDash val="soli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3" name="Ellipse 102"/>
          <p:cNvSpPr/>
          <p:nvPr/>
        </p:nvSpPr>
        <p:spPr>
          <a:xfrm rot="10800000">
            <a:off x="5863055" y="2435825"/>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5" name="Ellipse 104"/>
          <p:cNvSpPr/>
          <p:nvPr/>
        </p:nvSpPr>
        <p:spPr>
          <a:xfrm rot="10800000">
            <a:off x="5642406" y="2435825"/>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8" name="Ellipse 107"/>
          <p:cNvSpPr/>
          <p:nvPr/>
        </p:nvSpPr>
        <p:spPr>
          <a:xfrm rot="10800000">
            <a:off x="5422091" y="2435824"/>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1" name="Ellipse 110"/>
          <p:cNvSpPr/>
          <p:nvPr/>
        </p:nvSpPr>
        <p:spPr>
          <a:xfrm rot="10800000">
            <a:off x="5201609"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4" name="Ellipse 113"/>
          <p:cNvSpPr/>
          <p:nvPr/>
        </p:nvSpPr>
        <p:spPr>
          <a:xfrm rot="10800000">
            <a:off x="4981126"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5" name="Ellipse 114"/>
          <p:cNvSpPr/>
          <p:nvPr/>
        </p:nvSpPr>
        <p:spPr>
          <a:xfrm rot="10800000">
            <a:off x="4760644"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6" name="Ellipse 115"/>
          <p:cNvSpPr/>
          <p:nvPr/>
        </p:nvSpPr>
        <p:spPr>
          <a:xfrm rot="10800000">
            <a:off x="4540162" y="2435824"/>
            <a:ext cx="174583" cy="189047"/>
          </a:xfrm>
          <a:prstGeom prst="ellipse">
            <a:avLst/>
          </a:prstGeom>
          <a:solidFill>
            <a:srgbClr val="92D050"/>
          </a:solid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8" name="Ellipse 157"/>
          <p:cNvSpPr/>
          <p:nvPr/>
        </p:nvSpPr>
        <p:spPr>
          <a:xfrm rot="10800000">
            <a:off x="4319680"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9" name="Ellipse 158"/>
          <p:cNvSpPr/>
          <p:nvPr/>
        </p:nvSpPr>
        <p:spPr>
          <a:xfrm rot="10800000">
            <a:off x="4099197"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0" name="Ellipse 159"/>
          <p:cNvSpPr/>
          <p:nvPr/>
        </p:nvSpPr>
        <p:spPr>
          <a:xfrm rot="10800000">
            <a:off x="389031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1" name="Ellipse 160"/>
          <p:cNvSpPr/>
          <p:nvPr/>
        </p:nvSpPr>
        <p:spPr>
          <a:xfrm rot="10800000">
            <a:off x="6115194"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3" name="Ellipse 162"/>
          <p:cNvSpPr/>
          <p:nvPr/>
        </p:nvSpPr>
        <p:spPr>
          <a:xfrm rot="10800000">
            <a:off x="5672462"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4" name="Ellipse 163"/>
          <p:cNvSpPr/>
          <p:nvPr/>
        </p:nvSpPr>
        <p:spPr>
          <a:xfrm rot="10800000">
            <a:off x="523653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5" name="Ellipse 164"/>
          <p:cNvSpPr/>
          <p:nvPr/>
        </p:nvSpPr>
        <p:spPr>
          <a:xfrm rot="10800000">
            <a:off x="5012167"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6" name="Ellipse 165"/>
          <p:cNvSpPr/>
          <p:nvPr/>
        </p:nvSpPr>
        <p:spPr>
          <a:xfrm rot="10800000">
            <a:off x="4787796"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7" name="Ellipse 166"/>
          <p:cNvSpPr/>
          <p:nvPr/>
        </p:nvSpPr>
        <p:spPr>
          <a:xfrm rot="10800000">
            <a:off x="4339055"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9" name="Ellipse 168"/>
          <p:cNvSpPr/>
          <p:nvPr/>
        </p:nvSpPr>
        <p:spPr>
          <a:xfrm rot="10800000">
            <a:off x="4114684" y="3835957"/>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70" name="Ellipse 169"/>
          <p:cNvSpPr/>
          <p:nvPr/>
        </p:nvSpPr>
        <p:spPr>
          <a:xfrm rot="10800000">
            <a:off x="3878715" y="2435824"/>
            <a:ext cx="174583" cy="189047"/>
          </a:xfrm>
          <a:prstGeom prst="ellipse">
            <a:avLst/>
          </a:prstGeom>
          <a:noFill/>
          <a:ln>
            <a:solidFill>
              <a:schemeClr val="bg2">
                <a:lumMod val="1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171" name="Connecteur en angle 170"/>
          <p:cNvCxnSpPr>
            <a:endCxn id="83" idx="2"/>
          </p:cNvCxnSpPr>
          <p:nvPr/>
        </p:nvCxnSpPr>
        <p:spPr>
          <a:xfrm>
            <a:off x="3769730" y="3859295"/>
            <a:ext cx="426081" cy="195589"/>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Connecteur en angle 177"/>
          <p:cNvCxnSpPr/>
          <p:nvPr/>
        </p:nvCxnSpPr>
        <p:spPr>
          <a:xfrm>
            <a:off x="3752967" y="3916112"/>
            <a:ext cx="220541" cy="156950"/>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cteur en angle 178"/>
          <p:cNvCxnSpPr>
            <a:stCxn id="181" idx="2"/>
            <a:endCxn id="82" idx="2"/>
          </p:cNvCxnSpPr>
          <p:nvPr/>
        </p:nvCxnSpPr>
        <p:spPr>
          <a:xfrm>
            <a:off x="3780414" y="3890601"/>
            <a:ext cx="637700" cy="164283"/>
          </a:xfrm>
          <a:prstGeom prst="bentConnector2">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Connecteur droit avec flèche 179"/>
          <p:cNvCxnSpPr>
            <a:endCxn id="85" idx="2"/>
          </p:cNvCxnSpPr>
          <p:nvPr/>
        </p:nvCxnSpPr>
        <p:spPr>
          <a:xfrm flipH="1">
            <a:off x="3722162" y="3875832"/>
            <a:ext cx="4486" cy="17442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1" name="Ellipse 180"/>
          <p:cNvSpPr/>
          <p:nvPr/>
        </p:nvSpPr>
        <p:spPr>
          <a:xfrm rot="10800000">
            <a:off x="3665943" y="3835957"/>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2" name="Ellipse 181"/>
          <p:cNvSpPr/>
          <p:nvPr/>
        </p:nvSpPr>
        <p:spPr>
          <a:xfrm rot="10800000">
            <a:off x="4570218"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3" name="Ellipse 182"/>
          <p:cNvSpPr/>
          <p:nvPr/>
        </p:nvSpPr>
        <p:spPr>
          <a:xfrm rot="10800000">
            <a:off x="5452147" y="3835956"/>
            <a:ext cx="114471" cy="109289"/>
          </a:xfrm>
          <a:prstGeom prst="ellipse">
            <a:avLst/>
          </a:prstGeom>
          <a:solidFill>
            <a:srgbClr val="92D050"/>
          </a:solid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84" name="Ellipse 183"/>
          <p:cNvSpPr/>
          <p:nvPr/>
        </p:nvSpPr>
        <p:spPr>
          <a:xfrm rot="10800000">
            <a:off x="5893111" y="3835956"/>
            <a:ext cx="114471" cy="109289"/>
          </a:xfrm>
          <a:prstGeom prst="ellipse">
            <a:avLst/>
          </a:prstGeom>
          <a:noFill/>
          <a:ln>
            <a:solidFill>
              <a:schemeClr val="bg2">
                <a:lumMod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8545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contenu 22"/>
          <p:cNvSpPr>
            <a:spLocks noGrp="1"/>
          </p:cNvSpPr>
          <p:nvPr>
            <p:ph idx="1"/>
          </p:nvPr>
        </p:nvSpPr>
        <p:spPr>
          <a:xfrm>
            <a:off x="373746" y="1297655"/>
            <a:ext cx="8229600" cy="568524"/>
          </a:xfrm>
        </p:spPr>
        <p:txBody>
          <a:bodyPr>
            <a:noAutofit/>
          </a:bodyPr>
          <a:lstStyle/>
          <a:p>
            <a:pPr eaLnBrk="0" fontAlgn="base" hangingPunct="0">
              <a:spcAft>
                <a:spcPct val="0"/>
              </a:spcAft>
              <a:buBlip>
                <a:blip r:embed="rId2"/>
              </a:buBlip>
            </a:pPr>
            <a:r>
              <a:rPr lang="uk-UA" sz="1400" dirty="0" smtClean="0">
                <a:ea typeface="ＭＳ Ｐゴシック" charset="-128"/>
                <a:cs typeface="ＭＳ Ｐゴシック" charset="-128"/>
              </a:rPr>
              <a:t>12 пацієнтів після трансплантації нирки - зразки плазми - повинні бути перевірені на </a:t>
            </a:r>
            <a:r>
              <a:rPr lang="fr-FR" sz="1400" dirty="0" smtClean="0">
                <a:ea typeface="ＭＳ Ｐゴシック" charset="-128"/>
                <a:cs typeface="ＭＳ Ｐゴシック" charset="-128"/>
              </a:rPr>
              <a:t>CMV, EBV </a:t>
            </a:r>
            <a:r>
              <a:rPr lang="uk-UA" sz="1400" dirty="0" smtClean="0">
                <a:ea typeface="ＭＳ Ｐゴシック" charset="-128"/>
                <a:cs typeface="ＭＳ Ｐゴシック" charset="-128"/>
              </a:rPr>
              <a:t>і </a:t>
            </a:r>
            <a:r>
              <a:rPr lang="fr-FR" sz="1400" dirty="0" smtClean="0">
                <a:ea typeface="ＭＳ Ｐゴシック" charset="-128"/>
                <a:cs typeface="ＭＳ Ｐゴシック" charset="-128"/>
              </a:rPr>
              <a:t>BKV</a:t>
            </a:r>
          </a:p>
          <a:p>
            <a:pPr eaLnBrk="0" fontAlgn="base" hangingPunct="0">
              <a:spcAft>
                <a:spcPct val="0"/>
              </a:spcAft>
              <a:buBlip>
                <a:blip r:embed="rId2"/>
              </a:buBlip>
            </a:pPr>
            <a:r>
              <a:rPr lang="fr-FR" sz="1400" dirty="0" smtClean="0">
                <a:ea typeface="ＭＳ Ｐゴシック" charset="-128"/>
                <a:cs typeface="ＭＳ Ｐゴシック" charset="-128"/>
              </a:rPr>
              <a:t>  36 </a:t>
            </a:r>
            <a:r>
              <a:rPr lang="uk-UA" sz="1400" dirty="0" smtClean="0">
                <a:ea typeface="ＭＳ Ｐゴシック" charset="-128"/>
                <a:cs typeface="ＭＳ Ｐゴシック" charset="-128"/>
              </a:rPr>
              <a:t>аналізів для виконання</a:t>
            </a:r>
            <a:endParaRPr lang="fr-FR" sz="1400" dirty="0"/>
          </a:p>
        </p:txBody>
      </p:sp>
      <p:sp>
        <p:nvSpPr>
          <p:cNvPr id="9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en-US" sz="3600" dirty="0" smtClean="0">
                <a:solidFill>
                  <a:schemeClr val="bg1">
                    <a:lumMod val="50000"/>
                  </a:schemeClr>
                </a:solidFill>
              </a:rPr>
              <a:t> 2</a:t>
            </a: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93" name="ZoneTexte 192"/>
          <p:cNvSpPr txBox="1"/>
          <p:nvPr/>
        </p:nvSpPr>
        <p:spPr>
          <a:xfrm rot="16200000">
            <a:off x="-1055117" y="3296130"/>
            <a:ext cx="2843279" cy="400110"/>
          </a:xfrm>
          <a:prstGeom prst="rect">
            <a:avLst/>
          </a:prstGeom>
          <a:noFill/>
        </p:spPr>
        <p:txBody>
          <a:bodyPr wrap="none" rtlCol="0">
            <a:spAutoFit/>
          </a:bodyPr>
          <a:lstStyle/>
          <a:p>
            <a:r>
              <a:rPr lang="uk-UA" sz="2000" dirty="0" smtClean="0"/>
              <a:t>Повний робочий процес</a:t>
            </a:r>
            <a:endParaRPr lang="fr-FR" sz="2000" dirty="0"/>
          </a:p>
        </p:txBody>
      </p:sp>
      <p:sp>
        <p:nvSpPr>
          <p:cNvPr id="95" name="Flèche vers le bas 94"/>
          <p:cNvSpPr/>
          <p:nvPr/>
        </p:nvSpPr>
        <p:spPr>
          <a:xfrm>
            <a:off x="1101455" y="2219941"/>
            <a:ext cx="538399" cy="2652124"/>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6" name="Rectangle à coins arrondis 95"/>
          <p:cNvSpPr/>
          <p:nvPr/>
        </p:nvSpPr>
        <p:spPr>
          <a:xfrm>
            <a:off x="2226510" y="2207663"/>
            <a:ext cx="2180119"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06" name="Connecteur droit avec flèche 105"/>
          <p:cNvCxnSpPr>
            <a:stCxn id="96" idx="1"/>
          </p:cNvCxnSpPr>
          <p:nvPr/>
        </p:nvCxnSpPr>
        <p:spPr>
          <a:xfrm flipH="1">
            <a:off x="1368390" y="2591422"/>
            <a:ext cx="858120"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2510296" y="2494805"/>
            <a:ext cx="1374383" cy="276999"/>
          </a:xfrm>
          <a:prstGeom prst="rect">
            <a:avLst/>
          </a:prstGeom>
          <a:noFill/>
        </p:spPr>
        <p:txBody>
          <a:bodyPr wrap="square" rtlCol="0">
            <a:spAutoFit/>
          </a:bodyPr>
          <a:lstStyle/>
          <a:p>
            <a:r>
              <a:rPr lang="fr-FR" sz="1200" dirty="0" smtClean="0"/>
              <a:t>4 </a:t>
            </a:r>
            <a:r>
              <a:rPr lang="uk-UA" sz="1200" dirty="0" smtClean="0"/>
              <a:t>виділення</a:t>
            </a:r>
            <a:endParaRPr lang="fr-FR" sz="1200" dirty="0"/>
          </a:p>
        </p:txBody>
      </p:sp>
      <p:sp>
        <p:nvSpPr>
          <p:cNvPr id="113" name="ZoneTexte 112"/>
          <p:cNvSpPr txBox="1"/>
          <p:nvPr/>
        </p:nvSpPr>
        <p:spPr>
          <a:xfrm>
            <a:off x="2510296" y="2698182"/>
            <a:ext cx="1925517" cy="276999"/>
          </a:xfrm>
          <a:prstGeom prst="rect">
            <a:avLst/>
          </a:prstGeom>
          <a:noFill/>
        </p:spPr>
        <p:txBody>
          <a:bodyPr wrap="square" rtlCol="0">
            <a:spAutoFit/>
          </a:bodyPr>
          <a:lstStyle/>
          <a:p>
            <a:r>
              <a:rPr lang="fr-FR" sz="1200" dirty="0"/>
              <a:t>4 </a:t>
            </a:r>
            <a:r>
              <a:rPr lang="uk-UA" sz="1200" dirty="0" err="1" smtClean="0"/>
              <a:t>мульти-ПЛР</a:t>
            </a:r>
            <a:r>
              <a:rPr lang="fr-FR" sz="1200" dirty="0" smtClean="0"/>
              <a:t> </a:t>
            </a:r>
            <a:r>
              <a:rPr lang="fr-FR" sz="1200" dirty="0"/>
              <a:t>CMV, EBV, BK</a:t>
            </a:r>
          </a:p>
        </p:txBody>
      </p:sp>
      <p:sp>
        <p:nvSpPr>
          <p:cNvPr id="114" name="ZoneTexte 113"/>
          <p:cNvSpPr txBox="1"/>
          <p:nvPr/>
        </p:nvSpPr>
        <p:spPr>
          <a:xfrm>
            <a:off x="2507883" y="2249546"/>
            <a:ext cx="1625223" cy="276999"/>
          </a:xfrm>
          <a:prstGeom prst="rect">
            <a:avLst/>
          </a:prstGeom>
          <a:noFill/>
        </p:spPr>
        <p:txBody>
          <a:bodyPr wrap="square" rtlCol="0">
            <a:spAutoFit/>
          </a:bodyPr>
          <a:lstStyle/>
          <a:p>
            <a:r>
              <a:rPr lang="fr-FR" sz="1200" dirty="0" smtClean="0"/>
              <a:t>4</a:t>
            </a:r>
            <a:r>
              <a:rPr lang="ru-RU" sz="1200" dirty="0" smtClean="0"/>
              <a:t> </a:t>
            </a:r>
            <a:r>
              <a:rPr lang="ru-RU" sz="1200" dirty="0" err="1" smtClean="0"/>
              <a:t>пацієнта-плазма</a:t>
            </a:r>
            <a:endParaRPr lang="fr-FR" sz="1200" dirty="0"/>
          </a:p>
        </p:txBody>
      </p:sp>
      <p:sp>
        <p:nvSpPr>
          <p:cNvPr id="115" name="ZoneTexte 114"/>
          <p:cNvSpPr txBox="1"/>
          <p:nvPr/>
        </p:nvSpPr>
        <p:spPr>
          <a:xfrm>
            <a:off x="408367" y="2227635"/>
            <a:ext cx="934049" cy="646331"/>
          </a:xfrm>
          <a:prstGeom prst="rect">
            <a:avLst/>
          </a:prstGeom>
          <a:noFill/>
        </p:spPr>
        <p:txBody>
          <a:bodyPr wrap="square" rtlCol="0">
            <a:spAutoFit/>
          </a:bodyPr>
          <a:lstStyle/>
          <a:p>
            <a:pPr algn="ctr"/>
            <a:r>
              <a:rPr lang="uk-UA" sz="1200" dirty="0" smtClean="0"/>
              <a:t>1 виконання       150 хв.</a:t>
            </a:r>
            <a:endParaRPr lang="fr-FR" sz="1200" dirty="0"/>
          </a:p>
        </p:txBody>
      </p:sp>
      <p:sp>
        <p:nvSpPr>
          <p:cNvPr id="116" name="Rectangle à coins arrondis 115"/>
          <p:cNvSpPr/>
          <p:nvPr/>
        </p:nvSpPr>
        <p:spPr>
          <a:xfrm>
            <a:off x="2226510" y="3083963"/>
            <a:ext cx="2180119"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17" name="Connecteur droit avec flèche 116"/>
          <p:cNvCxnSpPr>
            <a:stCxn id="116" idx="1"/>
          </p:cNvCxnSpPr>
          <p:nvPr/>
        </p:nvCxnSpPr>
        <p:spPr>
          <a:xfrm flipH="1">
            <a:off x="1368390" y="3467722"/>
            <a:ext cx="858120"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Rectangle à coins arrondis 117"/>
          <p:cNvSpPr/>
          <p:nvPr/>
        </p:nvSpPr>
        <p:spPr>
          <a:xfrm>
            <a:off x="2226511" y="3960263"/>
            <a:ext cx="2189846"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19" name="Connecteur droit avec flèche 118"/>
          <p:cNvCxnSpPr>
            <a:stCxn id="118" idx="1"/>
          </p:cNvCxnSpPr>
          <p:nvPr/>
        </p:nvCxnSpPr>
        <p:spPr>
          <a:xfrm flipH="1">
            <a:off x="1368389" y="4344022"/>
            <a:ext cx="858122"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24" name="ZoneTexte 123"/>
          <p:cNvSpPr txBox="1"/>
          <p:nvPr/>
        </p:nvSpPr>
        <p:spPr>
          <a:xfrm>
            <a:off x="389106" y="3282317"/>
            <a:ext cx="943583" cy="646331"/>
          </a:xfrm>
          <a:prstGeom prst="rect">
            <a:avLst/>
          </a:prstGeom>
          <a:noFill/>
        </p:spPr>
        <p:txBody>
          <a:bodyPr wrap="square" rtlCol="0">
            <a:spAutoFit/>
          </a:bodyPr>
          <a:lstStyle/>
          <a:p>
            <a:pPr algn="ctr"/>
            <a:r>
              <a:rPr lang="uk-UA" sz="1200" dirty="0" smtClean="0"/>
              <a:t>2 виконання 150 хв.</a:t>
            </a:r>
            <a:endParaRPr lang="fr-FR" sz="1200" dirty="0"/>
          </a:p>
        </p:txBody>
      </p:sp>
      <p:sp>
        <p:nvSpPr>
          <p:cNvPr id="125" name="ZoneTexte 124"/>
          <p:cNvSpPr txBox="1"/>
          <p:nvPr/>
        </p:nvSpPr>
        <p:spPr>
          <a:xfrm>
            <a:off x="379379" y="4117756"/>
            <a:ext cx="914400" cy="646331"/>
          </a:xfrm>
          <a:prstGeom prst="rect">
            <a:avLst/>
          </a:prstGeom>
          <a:noFill/>
        </p:spPr>
        <p:txBody>
          <a:bodyPr wrap="square" rtlCol="0">
            <a:spAutoFit/>
          </a:bodyPr>
          <a:lstStyle/>
          <a:p>
            <a:pPr algn="ctr"/>
            <a:r>
              <a:rPr lang="uk-UA" sz="1200" dirty="0" smtClean="0"/>
              <a:t>3 виконання 150 хв.</a:t>
            </a:r>
            <a:endParaRPr lang="fr-FR" sz="1200" dirty="0"/>
          </a:p>
        </p:txBody>
      </p:sp>
      <p:grpSp>
        <p:nvGrpSpPr>
          <p:cNvPr id="126" name="Groupe 125"/>
          <p:cNvGrpSpPr/>
          <p:nvPr/>
        </p:nvGrpSpPr>
        <p:grpSpPr>
          <a:xfrm>
            <a:off x="2519451" y="3158319"/>
            <a:ext cx="2022363" cy="648550"/>
            <a:chOff x="5351203" y="2330776"/>
            <a:chExt cx="2022363" cy="648550"/>
          </a:xfrm>
        </p:grpSpPr>
        <p:sp>
          <p:nvSpPr>
            <p:cNvPr id="158" name="ZoneTexte 157"/>
            <p:cNvSpPr txBox="1"/>
            <p:nvPr/>
          </p:nvSpPr>
          <p:spPr>
            <a:xfrm>
              <a:off x="5358623" y="2511798"/>
              <a:ext cx="1374383" cy="276999"/>
            </a:xfrm>
            <a:prstGeom prst="rect">
              <a:avLst/>
            </a:prstGeom>
            <a:noFill/>
          </p:spPr>
          <p:txBody>
            <a:bodyPr wrap="square" rtlCol="0">
              <a:spAutoFit/>
            </a:bodyPr>
            <a:lstStyle/>
            <a:p>
              <a:r>
                <a:rPr lang="fr-FR" sz="1200" dirty="0" smtClean="0"/>
                <a:t>4 </a:t>
              </a:r>
              <a:r>
                <a:rPr lang="uk-UA" sz="1200" dirty="0" smtClean="0"/>
                <a:t>виділення</a:t>
              </a:r>
              <a:endParaRPr lang="fr-FR" sz="1200" dirty="0"/>
            </a:p>
          </p:txBody>
        </p:sp>
        <p:sp>
          <p:nvSpPr>
            <p:cNvPr id="163" name="ZoneTexte 162"/>
            <p:cNvSpPr txBox="1"/>
            <p:nvPr/>
          </p:nvSpPr>
          <p:spPr>
            <a:xfrm>
              <a:off x="5351203" y="2702327"/>
              <a:ext cx="2022363" cy="276999"/>
            </a:xfrm>
            <a:prstGeom prst="rect">
              <a:avLst/>
            </a:prstGeom>
            <a:noFill/>
          </p:spPr>
          <p:txBody>
            <a:bodyPr wrap="square" rtlCol="0">
              <a:spAutoFit/>
            </a:bodyPr>
            <a:lstStyle/>
            <a:p>
              <a:r>
                <a:rPr lang="fr-FR" sz="1200" dirty="0" smtClean="0"/>
                <a:t>4 </a:t>
              </a:r>
              <a:r>
                <a:rPr lang="uk-UA" sz="1200" dirty="0" err="1" smtClean="0"/>
                <a:t>мульти-ПЛР</a:t>
              </a:r>
              <a:r>
                <a:rPr lang="uk-UA" sz="1200" dirty="0" smtClean="0"/>
                <a:t> </a:t>
              </a:r>
              <a:r>
                <a:rPr lang="fr-FR" sz="1200" dirty="0" smtClean="0"/>
                <a:t>CMV, EBV, BK</a:t>
              </a:r>
              <a:endParaRPr lang="fr-FR" sz="1200" dirty="0"/>
            </a:p>
          </p:txBody>
        </p:sp>
        <p:sp>
          <p:nvSpPr>
            <p:cNvPr id="164" name="ZoneTexte 163"/>
            <p:cNvSpPr txBox="1"/>
            <p:nvPr/>
          </p:nvSpPr>
          <p:spPr>
            <a:xfrm>
              <a:off x="5369630" y="2330776"/>
              <a:ext cx="952225" cy="276999"/>
            </a:xfrm>
            <a:prstGeom prst="rect">
              <a:avLst/>
            </a:prstGeom>
            <a:noFill/>
          </p:spPr>
          <p:txBody>
            <a:bodyPr wrap="square" rtlCol="0">
              <a:spAutoFit/>
            </a:bodyPr>
            <a:lstStyle/>
            <a:p>
              <a:r>
                <a:rPr lang="fr-FR" sz="1200" dirty="0" smtClean="0"/>
                <a:t>4 </a:t>
              </a:r>
              <a:r>
                <a:rPr lang="uk-UA" sz="1200" dirty="0" err="1" smtClean="0"/>
                <a:t>пацієта</a:t>
              </a:r>
              <a:endParaRPr lang="fr-FR" sz="1200" dirty="0"/>
            </a:p>
          </p:txBody>
        </p:sp>
      </p:grpSp>
      <p:sp>
        <p:nvSpPr>
          <p:cNvPr id="169" name="ZoneTexte 168"/>
          <p:cNvSpPr txBox="1"/>
          <p:nvPr/>
        </p:nvSpPr>
        <p:spPr>
          <a:xfrm>
            <a:off x="2534292" y="4198844"/>
            <a:ext cx="1374383" cy="276999"/>
          </a:xfrm>
          <a:prstGeom prst="rect">
            <a:avLst/>
          </a:prstGeom>
          <a:noFill/>
        </p:spPr>
        <p:txBody>
          <a:bodyPr wrap="square" rtlCol="0">
            <a:spAutoFit/>
          </a:bodyPr>
          <a:lstStyle/>
          <a:p>
            <a:r>
              <a:rPr lang="fr-FR" sz="1200" dirty="0" smtClean="0"/>
              <a:t>4 </a:t>
            </a:r>
            <a:r>
              <a:rPr lang="uk-UA" sz="1200" dirty="0" smtClean="0"/>
              <a:t>виділення</a:t>
            </a:r>
            <a:endParaRPr lang="fr-FR" sz="1200" dirty="0"/>
          </a:p>
        </p:txBody>
      </p:sp>
      <p:sp>
        <p:nvSpPr>
          <p:cNvPr id="170" name="ZoneTexte 169"/>
          <p:cNvSpPr txBox="1"/>
          <p:nvPr/>
        </p:nvSpPr>
        <p:spPr>
          <a:xfrm>
            <a:off x="2526872" y="4389373"/>
            <a:ext cx="2022363" cy="276999"/>
          </a:xfrm>
          <a:prstGeom prst="rect">
            <a:avLst/>
          </a:prstGeom>
          <a:noFill/>
        </p:spPr>
        <p:txBody>
          <a:bodyPr wrap="square" rtlCol="0">
            <a:spAutoFit/>
          </a:bodyPr>
          <a:lstStyle/>
          <a:p>
            <a:r>
              <a:rPr lang="fr-FR" sz="1200" dirty="0" smtClean="0"/>
              <a:t>4 </a:t>
            </a:r>
            <a:r>
              <a:rPr lang="uk-UA" sz="1200" dirty="0" err="1" smtClean="0"/>
              <a:t>мульти-ПЛР</a:t>
            </a:r>
            <a:r>
              <a:rPr lang="uk-UA" sz="1200" dirty="0" smtClean="0"/>
              <a:t> </a:t>
            </a:r>
            <a:r>
              <a:rPr lang="fr-FR" sz="1200" dirty="0" smtClean="0"/>
              <a:t>CMV, EBV, BK</a:t>
            </a:r>
            <a:endParaRPr lang="fr-FR" sz="1200" dirty="0"/>
          </a:p>
        </p:txBody>
      </p:sp>
      <p:sp>
        <p:nvSpPr>
          <p:cNvPr id="171" name="ZoneTexte 170"/>
          <p:cNvSpPr txBox="1"/>
          <p:nvPr/>
        </p:nvSpPr>
        <p:spPr>
          <a:xfrm>
            <a:off x="2545299" y="4017822"/>
            <a:ext cx="952225" cy="276999"/>
          </a:xfrm>
          <a:prstGeom prst="rect">
            <a:avLst/>
          </a:prstGeom>
          <a:noFill/>
        </p:spPr>
        <p:txBody>
          <a:bodyPr wrap="square" rtlCol="0">
            <a:spAutoFit/>
          </a:bodyPr>
          <a:lstStyle/>
          <a:p>
            <a:r>
              <a:rPr lang="fr-FR" sz="1200" dirty="0" smtClean="0"/>
              <a:t>4 </a:t>
            </a:r>
            <a:r>
              <a:rPr lang="uk-UA" sz="1200" dirty="0" smtClean="0"/>
              <a:t>пацієнта</a:t>
            </a:r>
            <a:endParaRPr lang="fr-FR" sz="1200" dirty="0"/>
          </a:p>
        </p:txBody>
      </p:sp>
      <p:sp>
        <p:nvSpPr>
          <p:cNvPr id="65" name="Espace réservé du contenu 22"/>
          <p:cNvSpPr txBox="1">
            <a:spLocks/>
          </p:cNvSpPr>
          <p:nvPr/>
        </p:nvSpPr>
        <p:spPr>
          <a:xfrm>
            <a:off x="1639854" y="5094495"/>
            <a:ext cx="3603355" cy="1316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ts val="0"/>
              </a:spcBef>
              <a:spcAft>
                <a:spcPct val="0"/>
              </a:spcAft>
              <a:buNone/>
            </a:pPr>
            <a:r>
              <a:rPr lang="ru-RU" sz="1600" b="1" dirty="0" smtClean="0">
                <a:ea typeface="ＭＳ Ｐゴシック" charset="-128"/>
                <a:cs typeface="ＭＳ Ｐゴシック" charset="-128"/>
              </a:rPr>
              <a:t>36 </a:t>
            </a:r>
            <a:r>
              <a:rPr lang="ru-RU" sz="1600" b="1" dirty="0" err="1" smtClean="0">
                <a:ea typeface="ＭＳ Ｐゴシック" charset="-128"/>
                <a:cs typeface="ＭＳ Ｐゴシック" charset="-128"/>
              </a:rPr>
              <a:t>реакцій</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аналізів</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перші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зразки</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пацієнта</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приблизно</a:t>
            </a:r>
            <a:r>
              <a:rPr lang="ru-RU" sz="1600" b="1" dirty="0" smtClean="0">
                <a:ea typeface="ＭＳ Ｐゴシック" charset="-128"/>
                <a:cs typeface="ＭＳ Ｐゴシック" charset="-128"/>
              </a:rPr>
              <a:t> через 2 год. 30 </a:t>
            </a:r>
            <a:r>
              <a:rPr lang="ru-RU" sz="1600" b="1" dirty="0" err="1" smtClean="0">
                <a:ea typeface="ＭＳ Ｐゴシック" charset="-128"/>
                <a:cs typeface="ＭＳ Ｐゴシック" charset="-128"/>
              </a:rPr>
              <a:t>хв</a:t>
            </a:r>
            <a:r>
              <a:rPr lang="ru-RU" sz="1600" b="1" dirty="0" smtClean="0">
                <a:ea typeface="ＭＳ Ｐゴシック" charset="-128"/>
                <a:cs typeface="ＭＳ Ｐゴシック" charset="-128"/>
              </a:rPr>
              <a:t>.</a:t>
            </a:r>
          </a:p>
          <a:p>
            <a:pPr marL="0" indent="0" algn="ctr" eaLnBrk="0" fontAlgn="base" hangingPunct="0">
              <a:spcBef>
                <a:spcPts val="0"/>
              </a:spcBef>
              <a:spcAft>
                <a:spcPct val="0"/>
              </a:spcAft>
              <a:buNone/>
            </a:pPr>
            <a:r>
              <a:rPr lang="ru-RU" sz="1600" b="1" dirty="0" smtClean="0">
                <a:ea typeface="ＭＳ Ｐゴシック" charset="-128"/>
                <a:cs typeface="ＭＳ Ｐゴシック" charset="-128"/>
              </a:rPr>
              <a:t>Протокол </a:t>
            </a:r>
            <a:r>
              <a:rPr lang="ru-RU" sz="1600" b="1" dirty="0" err="1" smtClean="0">
                <a:ea typeface="ＭＳ Ｐゴシック" charset="-128"/>
                <a:cs typeface="ＭＳ Ｐゴシック" charset="-128"/>
              </a:rPr>
              <a:t>орієнтований</a:t>
            </a:r>
            <a:r>
              <a:rPr lang="ru-RU" sz="1600" b="1" dirty="0" smtClean="0">
                <a:ea typeface="ＭＳ Ｐゴシック" charset="-128"/>
                <a:cs typeface="ＭＳ Ｐゴシック" charset="-128"/>
              </a:rPr>
              <a:t> на час перших </a:t>
            </a:r>
            <a:r>
              <a:rPr lang="ru-RU" sz="1600" b="1" dirty="0" err="1" smtClean="0">
                <a:ea typeface="ＭＳ Ｐゴシック" charset="-128"/>
                <a:cs typeface="ＭＳ Ｐゴシック" charset="-128"/>
              </a:rPr>
              <a:t>результатів</a:t>
            </a:r>
            <a:endParaRPr lang="fr-FR" sz="1600" b="1" dirty="0">
              <a:ea typeface="ＭＳ Ｐゴシック" charset="-128"/>
              <a:cs typeface="ＭＳ Ｐゴシック" charset="-128"/>
            </a:endParaRPr>
          </a:p>
        </p:txBody>
      </p:sp>
      <p:pic>
        <p:nvPicPr>
          <p:cNvPr id="68" name="Imag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50" y="5116707"/>
            <a:ext cx="675323" cy="675323"/>
          </a:xfrm>
          <a:prstGeom prst="rect">
            <a:avLst/>
          </a:prstGeom>
        </p:spPr>
      </p:pic>
      <p:pic>
        <p:nvPicPr>
          <p:cNvPr id="69" name="Imag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19" y="5116707"/>
            <a:ext cx="675323" cy="675323"/>
          </a:xfrm>
          <a:prstGeom prst="rect">
            <a:avLst/>
          </a:prstGeom>
        </p:spPr>
      </p:pic>
      <p:grpSp>
        <p:nvGrpSpPr>
          <p:cNvPr id="122" name="Groupe 121"/>
          <p:cNvGrpSpPr/>
          <p:nvPr/>
        </p:nvGrpSpPr>
        <p:grpSpPr>
          <a:xfrm>
            <a:off x="2298323" y="2234739"/>
            <a:ext cx="270131" cy="729934"/>
            <a:chOff x="2332773" y="2020299"/>
            <a:chExt cx="270131" cy="729934"/>
          </a:xfrm>
        </p:grpSpPr>
        <p:pic>
          <p:nvPicPr>
            <p:cNvPr id="123" name="Imag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29" name="Imag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30" name="Image 1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grpSp>
        <p:nvGrpSpPr>
          <p:cNvPr id="131" name="Groupe 130"/>
          <p:cNvGrpSpPr/>
          <p:nvPr/>
        </p:nvGrpSpPr>
        <p:grpSpPr>
          <a:xfrm>
            <a:off x="2318094" y="3103423"/>
            <a:ext cx="270131" cy="729934"/>
            <a:chOff x="2332773" y="2020299"/>
            <a:chExt cx="270131" cy="729934"/>
          </a:xfrm>
        </p:grpSpPr>
        <p:pic>
          <p:nvPicPr>
            <p:cNvPr id="132" name="Imag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33" name="Imag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35" name="Image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grpSp>
        <p:nvGrpSpPr>
          <p:cNvPr id="138" name="Groupe 137"/>
          <p:cNvGrpSpPr/>
          <p:nvPr/>
        </p:nvGrpSpPr>
        <p:grpSpPr>
          <a:xfrm>
            <a:off x="2318094" y="3957296"/>
            <a:ext cx="270131" cy="729934"/>
            <a:chOff x="2332773" y="2020299"/>
            <a:chExt cx="270131" cy="729934"/>
          </a:xfrm>
        </p:grpSpPr>
        <p:pic>
          <p:nvPicPr>
            <p:cNvPr id="139" name="Imag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40" name="Imag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41" name="Image 1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sp>
        <p:nvSpPr>
          <p:cNvPr id="70" name="ZoneTexte 69"/>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4171050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contenu 22"/>
          <p:cNvSpPr>
            <a:spLocks noGrp="1"/>
          </p:cNvSpPr>
          <p:nvPr>
            <p:ph idx="1"/>
          </p:nvPr>
        </p:nvSpPr>
        <p:spPr>
          <a:xfrm>
            <a:off x="373746" y="1297655"/>
            <a:ext cx="8229600" cy="568524"/>
          </a:xfrm>
        </p:spPr>
        <p:txBody>
          <a:bodyPr>
            <a:noAutofit/>
          </a:bodyPr>
          <a:lstStyle/>
          <a:p>
            <a:pPr eaLnBrk="0" fontAlgn="base" hangingPunct="0">
              <a:spcAft>
                <a:spcPct val="0"/>
              </a:spcAft>
              <a:buBlip>
                <a:blip r:embed="rId2"/>
              </a:buBlip>
            </a:pPr>
            <a:r>
              <a:rPr lang="uk-UA" sz="1400" dirty="0" smtClean="0">
                <a:ea typeface="ＭＳ Ｐゴシック" charset="-128"/>
                <a:cs typeface="ＭＳ Ｐゴシック" charset="-128"/>
              </a:rPr>
              <a:t>12 пацієнтів після трансплантації нирки - зразки плазми - повинні бути перевірені на </a:t>
            </a:r>
            <a:r>
              <a:rPr lang="fr-FR" sz="1400" dirty="0" smtClean="0">
                <a:ea typeface="ＭＳ Ｐゴシック" charset="-128"/>
                <a:cs typeface="ＭＳ Ｐゴシック" charset="-128"/>
              </a:rPr>
              <a:t>CMV, EBV </a:t>
            </a:r>
            <a:r>
              <a:rPr lang="uk-UA" sz="1400" dirty="0" smtClean="0">
                <a:ea typeface="ＭＳ Ｐゴシック" charset="-128"/>
                <a:cs typeface="ＭＳ Ｐゴシック" charset="-128"/>
              </a:rPr>
              <a:t>і </a:t>
            </a:r>
            <a:r>
              <a:rPr lang="fr-FR" sz="1400" dirty="0" smtClean="0">
                <a:ea typeface="ＭＳ Ｐゴシック" charset="-128"/>
                <a:cs typeface="ＭＳ Ｐゴシック" charset="-128"/>
              </a:rPr>
              <a:t>BKV</a:t>
            </a:r>
          </a:p>
          <a:p>
            <a:pPr eaLnBrk="0" fontAlgn="base" hangingPunct="0">
              <a:spcAft>
                <a:spcPct val="0"/>
              </a:spcAft>
              <a:buBlip>
                <a:blip r:embed="rId2"/>
              </a:buBlip>
            </a:pPr>
            <a:r>
              <a:rPr lang="fr-FR" sz="1400" dirty="0" smtClean="0">
                <a:ea typeface="ＭＳ Ｐゴシック" charset="-128"/>
                <a:cs typeface="ＭＳ Ｐゴシック" charset="-128"/>
              </a:rPr>
              <a:t>  36 </a:t>
            </a:r>
            <a:r>
              <a:rPr lang="uk-UA" sz="1400" dirty="0" smtClean="0">
                <a:ea typeface="ＭＳ Ｐゴシック" charset="-128"/>
                <a:cs typeface="ＭＳ Ｐゴシック" charset="-128"/>
              </a:rPr>
              <a:t>аналізів для виконання</a:t>
            </a:r>
            <a:endParaRPr lang="fr-FR" sz="1400" dirty="0"/>
          </a:p>
        </p:txBody>
      </p:sp>
      <p:sp>
        <p:nvSpPr>
          <p:cNvPr id="9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a:t>
            </a:r>
            <a:r>
              <a:rPr lang="ru-RU" sz="3600" dirty="0" err="1" smtClean="0">
                <a:solidFill>
                  <a:schemeClr val="bg1">
                    <a:lumMod val="50000"/>
                  </a:schemeClr>
                </a:solidFill>
              </a:rPr>
              <a:t>рактичний</a:t>
            </a:r>
            <a:r>
              <a:rPr lang="ru-RU" sz="3600" dirty="0" smtClean="0">
                <a:solidFill>
                  <a:schemeClr val="bg1">
                    <a:lumMod val="50000"/>
                  </a:schemeClr>
                </a:solidFill>
              </a:rPr>
              <a:t> </a:t>
            </a:r>
            <a:r>
              <a:rPr lang="ru-RU" sz="3600" dirty="0" err="1" smtClean="0">
                <a:solidFill>
                  <a:schemeClr val="bg1">
                    <a:lumMod val="50000"/>
                  </a:schemeClr>
                </a:solidFill>
              </a:rPr>
              <a:t>аналіз</a:t>
            </a:r>
            <a:r>
              <a:rPr lang="ru-RU" sz="3600" smtClean="0">
                <a:solidFill>
                  <a:schemeClr val="bg1">
                    <a:lumMod val="50000"/>
                  </a:schemeClr>
                </a:solidFill>
              </a:rPr>
              <a:t> </a:t>
            </a:r>
            <a:r>
              <a:rPr lang="en-US" sz="3600" smtClean="0">
                <a:solidFill>
                  <a:schemeClr val="bg1">
                    <a:lumMod val="50000"/>
                  </a:schemeClr>
                </a:solidFill>
              </a:rPr>
              <a:t>2</a:t>
            </a:r>
            <a:endParaRPr lang="en-US" sz="3600" dirty="0" smtClean="0">
              <a:solidFill>
                <a:schemeClr val="bg1">
                  <a:lumMod val="50000"/>
                </a:schemeClr>
              </a:solidFill>
            </a:endParaRPr>
          </a:p>
        </p:txBody>
      </p:sp>
      <p:cxnSp>
        <p:nvCxnSpPr>
          <p:cNvPr id="9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92" name="ZoneTexte 191"/>
          <p:cNvSpPr txBox="1"/>
          <p:nvPr/>
        </p:nvSpPr>
        <p:spPr>
          <a:xfrm rot="16200000">
            <a:off x="3420344" y="3345514"/>
            <a:ext cx="3050835" cy="400110"/>
          </a:xfrm>
          <a:prstGeom prst="rect">
            <a:avLst/>
          </a:prstGeom>
          <a:noFill/>
        </p:spPr>
        <p:txBody>
          <a:bodyPr wrap="none" rtlCol="0">
            <a:spAutoFit/>
          </a:bodyPr>
          <a:lstStyle/>
          <a:p>
            <a:r>
              <a:rPr lang="uk-UA" sz="2000" dirty="0" smtClean="0"/>
              <a:t>Пакетний робочий процес</a:t>
            </a:r>
            <a:endParaRPr lang="fr-FR" sz="2000" dirty="0"/>
          </a:p>
        </p:txBody>
      </p:sp>
      <p:sp>
        <p:nvSpPr>
          <p:cNvPr id="193" name="ZoneTexte 192"/>
          <p:cNvSpPr txBox="1"/>
          <p:nvPr/>
        </p:nvSpPr>
        <p:spPr>
          <a:xfrm rot="16200000">
            <a:off x="-1055116" y="3296130"/>
            <a:ext cx="2843279" cy="400110"/>
          </a:xfrm>
          <a:prstGeom prst="rect">
            <a:avLst/>
          </a:prstGeom>
          <a:noFill/>
        </p:spPr>
        <p:txBody>
          <a:bodyPr wrap="none" rtlCol="0">
            <a:spAutoFit/>
          </a:bodyPr>
          <a:lstStyle/>
          <a:p>
            <a:r>
              <a:rPr lang="uk-UA" sz="2000" dirty="0" smtClean="0"/>
              <a:t>Повний робочий процес</a:t>
            </a:r>
            <a:endParaRPr lang="fr-FR" sz="2000" dirty="0"/>
          </a:p>
        </p:txBody>
      </p:sp>
      <p:sp>
        <p:nvSpPr>
          <p:cNvPr id="2" name="Flèche vers le bas 1"/>
          <p:cNvSpPr/>
          <p:nvPr/>
        </p:nvSpPr>
        <p:spPr>
          <a:xfrm>
            <a:off x="5706586" y="2217343"/>
            <a:ext cx="538399" cy="2656453"/>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3" name="Rectangle à coins arrondis 2"/>
          <p:cNvSpPr/>
          <p:nvPr/>
        </p:nvSpPr>
        <p:spPr>
          <a:xfrm>
            <a:off x="6831642" y="2205065"/>
            <a:ext cx="1742478"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5" name="Connecteur droit avec flèche 4"/>
          <p:cNvCxnSpPr>
            <a:stCxn id="3" idx="1"/>
          </p:cNvCxnSpPr>
          <p:nvPr/>
        </p:nvCxnSpPr>
        <p:spPr>
          <a:xfrm flipH="1">
            <a:off x="5973519" y="258882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7115428" y="2464630"/>
            <a:ext cx="1374383" cy="276999"/>
          </a:xfrm>
          <a:prstGeom prst="rect">
            <a:avLst/>
          </a:prstGeom>
          <a:noFill/>
        </p:spPr>
        <p:txBody>
          <a:bodyPr wrap="square" rtlCol="0">
            <a:spAutoFit/>
          </a:bodyPr>
          <a:lstStyle/>
          <a:p>
            <a:r>
              <a:rPr lang="fr-FR" sz="1200" dirty="0" smtClean="0"/>
              <a:t>12 </a:t>
            </a:r>
            <a:r>
              <a:rPr lang="uk-UA" sz="1200" dirty="0" smtClean="0"/>
              <a:t>виділення</a:t>
            </a:r>
            <a:endParaRPr lang="fr-FR" sz="1200" dirty="0"/>
          </a:p>
        </p:txBody>
      </p:sp>
      <p:sp>
        <p:nvSpPr>
          <p:cNvPr id="81" name="ZoneTexte 80"/>
          <p:cNvSpPr txBox="1"/>
          <p:nvPr/>
        </p:nvSpPr>
        <p:spPr>
          <a:xfrm>
            <a:off x="7115427" y="2695584"/>
            <a:ext cx="1374383" cy="276999"/>
          </a:xfrm>
          <a:prstGeom prst="rect">
            <a:avLst/>
          </a:prstGeom>
          <a:noFill/>
        </p:spPr>
        <p:txBody>
          <a:bodyPr wrap="square" rtlCol="0">
            <a:spAutoFit/>
          </a:bodyPr>
          <a:lstStyle/>
          <a:p>
            <a:r>
              <a:rPr lang="fr-FR" sz="1200" dirty="0" smtClean="0"/>
              <a:t>12 </a:t>
            </a:r>
            <a:r>
              <a:rPr lang="ru-RU" sz="1200" dirty="0" smtClean="0"/>
              <a:t>ПЛР</a:t>
            </a:r>
            <a:r>
              <a:rPr lang="fr-FR" sz="1200" dirty="0" smtClean="0"/>
              <a:t> CMV</a:t>
            </a:r>
            <a:endParaRPr lang="fr-FR" sz="1200" dirty="0"/>
          </a:p>
        </p:txBody>
      </p:sp>
      <p:sp>
        <p:nvSpPr>
          <p:cNvPr id="82" name="ZoneTexte 81"/>
          <p:cNvSpPr txBox="1"/>
          <p:nvPr/>
        </p:nvSpPr>
        <p:spPr>
          <a:xfrm>
            <a:off x="7113014" y="2246948"/>
            <a:ext cx="1625223" cy="276999"/>
          </a:xfrm>
          <a:prstGeom prst="rect">
            <a:avLst/>
          </a:prstGeom>
          <a:noFill/>
        </p:spPr>
        <p:txBody>
          <a:bodyPr wrap="square" rtlCol="0">
            <a:spAutoFit/>
          </a:bodyPr>
          <a:lstStyle/>
          <a:p>
            <a:r>
              <a:rPr lang="fr-FR" sz="1200" dirty="0" smtClean="0"/>
              <a:t>12  </a:t>
            </a:r>
            <a:r>
              <a:rPr lang="ru-RU" sz="1200" dirty="0" err="1" smtClean="0"/>
              <a:t>пацієнта-плазма</a:t>
            </a:r>
            <a:endParaRPr lang="fr-FR" sz="1200" dirty="0"/>
          </a:p>
        </p:txBody>
      </p:sp>
      <p:sp>
        <p:nvSpPr>
          <p:cNvPr id="84" name="ZoneTexte 83"/>
          <p:cNvSpPr txBox="1"/>
          <p:nvPr/>
        </p:nvSpPr>
        <p:spPr>
          <a:xfrm>
            <a:off x="4941651" y="2357991"/>
            <a:ext cx="943583" cy="646331"/>
          </a:xfrm>
          <a:prstGeom prst="rect">
            <a:avLst/>
          </a:prstGeom>
          <a:noFill/>
        </p:spPr>
        <p:txBody>
          <a:bodyPr wrap="square" rtlCol="0">
            <a:spAutoFit/>
          </a:bodyPr>
          <a:lstStyle/>
          <a:p>
            <a:pPr algn="ctr"/>
            <a:r>
              <a:rPr lang="uk-UA" sz="1200" dirty="0" smtClean="0"/>
              <a:t>1 виконання 150 хв.</a:t>
            </a:r>
            <a:endParaRPr lang="fr-FR" sz="1200" dirty="0"/>
          </a:p>
        </p:txBody>
      </p:sp>
      <p:sp>
        <p:nvSpPr>
          <p:cNvPr id="85" name="Rectangle à coins arrondis 84"/>
          <p:cNvSpPr/>
          <p:nvPr/>
        </p:nvSpPr>
        <p:spPr>
          <a:xfrm>
            <a:off x="6831642" y="3081365"/>
            <a:ext cx="1742478"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86" name="Connecteur droit avec flèche 85"/>
          <p:cNvCxnSpPr>
            <a:stCxn id="85" idx="1"/>
          </p:cNvCxnSpPr>
          <p:nvPr/>
        </p:nvCxnSpPr>
        <p:spPr>
          <a:xfrm flipH="1">
            <a:off x="5973519" y="346512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87" name="Rectangle à coins arrondis 86"/>
          <p:cNvSpPr/>
          <p:nvPr/>
        </p:nvSpPr>
        <p:spPr>
          <a:xfrm>
            <a:off x="6831642" y="3957665"/>
            <a:ext cx="1742478"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88" name="Connecteur droit avec flèche 87"/>
          <p:cNvCxnSpPr>
            <a:stCxn id="87" idx="1"/>
          </p:cNvCxnSpPr>
          <p:nvPr/>
        </p:nvCxnSpPr>
        <p:spPr>
          <a:xfrm flipH="1">
            <a:off x="5973519" y="4341424"/>
            <a:ext cx="858123"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7129060" y="3331761"/>
            <a:ext cx="1374383" cy="276999"/>
          </a:xfrm>
          <a:prstGeom prst="rect">
            <a:avLst/>
          </a:prstGeom>
          <a:noFill/>
        </p:spPr>
        <p:txBody>
          <a:bodyPr wrap="square" rtlCol="0">
            <a:spAutoFit/>
          </a:bodyPr>
          <a:lstStyle/>
          <a:p>
            <a:r>
              <a:rPr lang="fr-FR" sz="1200" dirty="0" smtClean="0"/>
              <a:t>12 </a:t>
            </a:r>
            <a:r>
              <a:rPr lang="ru-RU" sz="1200" dirty="0" smtClean="0"/>
              <a:t>ПЛР</a:t>
            </a:r>
            <a:r>
              <a:rPr lang="fr-FR" sz="1200" dirty="0" smtClean="0"/>
              <a:t> EBV</a:t>
            </a:r>
            <a:endParaRPr lang="fr-FR" sz="1200" dirty="0"/>
          </a:p>
        </p:txBody>
      </p:sp>
      <p:sp>
        <p:nvSpPr>
          <p:cNvPr id="92" name="ZoneTexte 91"/>
          <p:cNvSpPr txBox="1"/>
          <p:nvPr/>
        </p:nvSpPr>
        <p:spPr>
          <a:xfrm>
            <a:off x="7158673" y="4202924"/>
            <a:ext cx="1374383" cy="276999"/>
          </a:xfrm>
          <a:prstGeom prst="rect">
            <a:avLst/>
          </a:prstGeom>
          <a:noFill/>
        </p:spPr>
        <p:txBody>
          <a:bodyPr wrap="square" rtlCol="0">
            <a:spAutoFit/>
          </a:bodyPr>
          <a:lstStyle/>
          <a:p>
            <a:r>
              <a:rPr lang="fr-FR" sz="1200" dirty="0" smtClean="0"/>
              <a:t>12 </a:t>
            </a:r>
            <a:r>
              <a:rPr lang="ru-RU" sz="1200" dirty="0" smtClean="0"/>
              <a:t>ПЛР</a:t>
            </a:r>
            <a:r>
              <a:rPr lang="fr-FR" sz="1200" dirty="0" smtClean="0"/>
              <a:t> BKV</a:t>
            </a:r>
            <a:endParaRPr lang="fr-FR" sz="1200" dirty="0"/>
          </a:p>
        </p:txBody>
      </p:sp>
      <p:sp>
        <p:nvSpPr>
          <p:cNvPr id="93" name="ZoneTexte 92"/>
          <p:cNvSpPr txBox="1"/>
          <p:nvPr/>
        </p:nvSpPr>
        <p:spPr>
          <a:xfrm>
            <a:off x="4931922" y="3279719"/>
            <a:ext cx="924129" cy="646331"/>
          </a:xfrm>
          <a:prstGeom prst="rect">
            <a:avLst/>
          </a:prstGeom>
          <a:noFill/>
        </p:spPr>
        <p:txBody>
          <a:bodyPr wrap="square" rtlCol="0">
            <a:spAutoFit/>
          </a:bodyPr>
          <a:lstStyle/>
          <a:p>
            <a:pPr algn="ctr"/>
            <a:r>
              <a:rPr lang="uk-UA" sz="1200" dirty="0" smtClean="0"/>
              <a:t>2 виконання 150 хв.</a:t>
            </a:r>
            <a:endParaRPr lang="fr-FR" sz="1200" dirty="0"/>
          </a:p>
        </p:txBody>
      </p:sp>
      <p:sp>
        <p:nvSpPr>
          <p:cNvPr id="94" name="ZoneTexte 93"/>
          <p:cNvSpPr txBox="1"/>
          <p:nvPr/>
        </p:nvSpPr>
        <p:spPr>
          <a:xfrm>
            <a:off x="4970834" y="4115158"/>
            <a:ext cx="924128" cy="646331"/>
          </a:xfrm>
          <a:prstGeom prst="rect">
            <a:avLst/>
          </a:prstGeom>
          <a:noFill/>
        </p:spPr>
        <p:txBody>
          <a:bodyPr wrap="square" rtlCol="0">
            <a:spAutoFit/>
          </a:bodyPr>
          <a:lstStyle/>
          <a:p>
            <a:pPr algn="ctr"/>
            <a:r>
              <a:rPr lang="uk-UA" sz="1200" dirty="0" smtClean="0"/>
              <a:t>3 виконання 150 хв.</a:t>
            </a:r>
            <a:endParaRPr lang="fr-FR" sz="1200" dirty="0"/>
          </a:p>
        </p:txBody>
      </p:sp>
      <p:sp>
        <p:nvSpPr>
          <p:cNvPr id="95" name="Flèche vers le bas 94"/>
          <p:cNvSpPr/>
          <p:nvPr/>
        </p:nvSpPr>
        <p:spPr>
          <a:xfrm>
            <a:off x="1101455" y="2219941"/>
            <a:ext cx="538399" cy="2652124"/>
          </a:xfrm>
          <a:prstGeom prst="downArrow">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sp>
        <p:nvSpPr>
          <p:cNvPr id="96" name="Rectangle à coins arrondis 95"/>
          <p:cNvSpPr/>
          <p:nvPr/>
        </p:nvSpPr>
        <p:spPr>
          <a:xfrm>
            <a:off x="2226511" y="2207663"/>
            <a:ext cx="2045968"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06" name="Connecteur droit avec flèche 105"/>
          <p:cNvCxnSpPr>
            <a:stCxn id="96" idx="1"/>
          </p:cNvCxnSpPr>
          <p:nvPr/>
        </p:nvCxnSpPr>
        <p:spPr>
          <a:xfrm flipH="1">
            <a:off x="1368389" y="2591422"/>
            <a:ext cx="858122"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2510296" y="2467095"/>
            <a:ext cx="1374383" cy="276999"/>
          </a:xfrm>
          <a:prstGeom prst="rect">
            <a:avLst/>
          </a:prstGeom>
          <a:noFill/>
        </p:spPr>
        <p:txBody>
          <a:bodyPr wrap="square" rtlCol="0">
            <a:spAutoFit/>
          </a:bodyPr>
          <a:lstStyle/>
          <a:p>
            <a:r>
              <a:rPr lang="fr-FR" sz="1200" dirty="0" smtClean="0"/>
              <a:t>4  </a:t>
            </a:r>
            <a:r>
              <a:rPr lang="uk-UA" sz="1200" dirty="0" smtClean="0"/>
              <a:t>виділення</a:t>
            </a:r>
            <a:endParaRPr lang="fr-FR" sz="1200" dirty="0"/>
          </a:p>
        </p:txBody>
      </p:sp>
      <p:sp>
        <p:nvSpPr>
          <p:cNvPr id="113" name="ZoneTexte 112"/>
          <p:cNvSpPr txBox="1"/>
          <p:nvPr/>
        </p:nvSpPr>
        <p:spPr>
          <a:xfrm>
            <a:off x="2510296" y="2698182"/>
            <a:ext cx="1762183" cy="276999"/>
          </a:xfrm>
          <a:prstGeom prst="rect">
            <a:avLst/>
          </a:prstGeom>
          <a:noFill/>
        </p:spPr>
        <p:txBody>
          <a:bodyPr wrap="square" rtlCol="0">
            <a:spAutoFit/>
          </a:bodyPr>
          <a:lstStyle/>
          <a:p>
            <a:r>
              <a:rPr lang="fr-FR" sz="1200" dirty="0" smtClean="0"/>
              <a:t>4 </a:t>
            </a:r>
            <a:r>
              <a:rPr lang="ru-RU" sz="1200" dirty="0" smtClean="0"/>
              <a:t>ПЛР</a:t>
            </a:r>
            <a:r>
              <a:rPr lang="fr-FR" sz="1200" dirty="0" smtClean="0"/>
              <a:t> </a:t>
            </a:r>
            <a:r>
              <a:rPr lang="fr-FR" sz="1200" dirty="0"/>
              <a:t>CMV, EBV, BK</a:t>
            </a:r>
          </a:p>
        </p:txBody>
      </p:sp>
      <p:sp>
        <p:nvSpPr>
          <p:cNvPr id="114" name="ZoneTexte 113"/>
          <p:cNvSpPr txBox="1"/>
          <p:nvPr/>
        </p:nvSpPr>
        <p:spPr>
          <a:xfrm>
            <a:off x="2507883" y="2249546"/>
            <a:ext cx="1625223" cy="276999"/>
          </a:xfrm>
          <a:prstGeom prst="rect">
            <a:avLst/>
          </a:prstGeom>
          <a:noFill/>
        </p:spPr>
        <p:txBody>
          <a:bodyPr wrap="square" rtlCol="0">
            <a:spAutoFit/>
          </a:bodyPr>
          <a:lstStyle/>
          <a:p>
            <a:r>
              <a:rPr lang="fr-FR" sz="1200" dirty="0" smtClean="0"/>
              <a:t>4 </a:t>
            </a:r>
            <a:r>
              <a:rPr lang="ru-RU" sz="1200" dirty="0" err="1" smtClean="0"/>
              <a:t>пацієнта-плазма</a:t>
            </a:r>
            <a:endParaRPr lang="fr-FR" sz="1200" dirty="0"/>
          </a:p>
        </p:txBody>
      </p:sp>
      <p:sp>
        <p:nvSpPr>
          <p:cNvPr id="115" name="ZoneTexte 114"/>
          <p:cNvSpPr txBox="1"/>
          <p:nvPr/>
        </p:nvSpPr>
        <p:spPr>
          <a:xfrm>
            <a:off x="359923" y="2360590"/>
            <a:ext cx="933855" cy="646331"/>
          </a:xfrm>
          <a:prstGeom prst="rect">
            <a:avLst/>
          </a:prstGeom>
          <a:noFill/>
        </p:spPr>
        <p:txBody>
          <a:bodyPr wrap="square" rtlCol="0">
            <a:spAutoFit/>
          </a:bodyPr>
          <a:lstStyle/>
          <a:p>
            <a:pPr algn="ctr"/>
            <a:r>
              <a:rPr lang="uk-UA" sz="1200" dirty="0" smtClean="0"/>
              <a:t>1 виконання 150 хв.</a:t>
            </a:r>
            <a:endParaRPr lang="fr-FR" sz="1200" dirty="0"/>
          </a:p>
        </p:txBody>
      </p:sp>
      <p:sp>
        <p:nvSpPr>
          <p:cNvPr id="116" name="Rectangle à coins arrondis 115"/>
          <p:cNvSpPr/>
          <p:nvPr/>
        </p:nvSpPr>
        <p:spPr>
          <a:xfrm>
            <a:off x="2226511" y="3083963"/>
            <a:ext cx="2045968"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17" name="Connecteur droit avec flèche 116"/>
          <p:cNvCxnSpPr>
            <a:stCxn id="116" idx="1"/>
          </p:cNvCxnSpPr>
          <p:nvPr/>
        </p:nvCxnSpPr>
        <p:spPr>
          <a:xfrm flipH="1">
            <a:off x="1368389" y="3467722"/>
            <a:ext cx="858122"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Rectangle à coins arrondis 117"/>
          <p:cNvSpPr/>
          <p:nvPr/>
        </p:nvSpPr>
        <p:spPr>
          <a:xfrm>
            <a:off x="2226511" y="3960263"/>
            <a:ext cx="2045968" cy="767518"/>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endParaRPr lang="fr-FR" sz="1400">
              <a:solidFill>
                <a:schemeClr val="tx1"/>
              </a:solidFill>
              <a:ea typeface="ＭＳ Ｐゴシック" charset="-128"/>
              <a:cs typeface="ＭＳ Ｐゴシック" charset="-128"/>
            </a:endParaRPr>
          </a:p>
        </p:txBody>
      </p:sp>
      <p:cxnSp>
        <p:nvCxnSpPr>
          <p:cNvPr id="119" name="Connecteur droit avec flèche 118"/>
          <p:cNvCxnSpPr>
            <a:stCxn id="118" idx="1"/>
          </p:cNvCxnSpPr>
          <p:nvPr/>
        </p:nvCxnSpPr>
        <p:spPr>
          <a:xfrm flipH="1">
            <a:off x="1368389" y="4344022"/>
            <a:ext cx="858122" cy="0"/>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24" name="ZoneTexte 123"/>
          <p:cNvSpPr txBox="1"/>
          <p:nvPr/>
        </p:nvSpPr>
        <p:spPr>
          <a:xfrm>
            <a:off x="379380" y="3282317"/>
            <a:ext cx="943582" cy="646331"/>
          </a:xfrm>
          <a:prstGeom prst="rect">
            <a:avLst/>
          </a:prstGeom>
          <a:noFill/>
        </p:spPr>
        <p:txBody>
          <a:bodyPr wrap="square" rtlCol="0">
            <a:spAutoFit/>
          </a:bodyPr>
          <a:lstStyle/>
          <a:p>
            <a:pPr algn="ctr"/>
            <a:r>
              <a:rPr lang="uk-UA" sz="1200" dirty="0" smtClean="0"/>
              <a:t>2 виконання 150 хв.</a:t>
            </a:r>
            <a:endParaRPr lang="fr-FR" sz="1200" dirty="0"/>
          </a:p>
        </p:txBody>
      </p:sp>
      <p:sp>
        <p:nvSpPr>
          <p:cNvPr id="125" name="ZoneTexte 124"/>
          <p:cNvSpPr txBox="1"/>
          <p:nvPr/>
        </p:nvSpPr>
        <p:spPr>
          <a:xfrm>
            <a:off x="340468" y="4117756"/>
            <a:ext cx="924127" cy="646331"/>
          </a:xfrm>
          <a:prstGeom prst="rect">
            <a:avLst/>
          </a:prstGeom>
          <a:noFill/>
        </p:spPr>
        <p:txBody>
          <a:bodyPr wrap="square" rtlCol="0">
            <a:spAutoFit/>
          </a:bodyPr>
          <a:lstStyle/>
          <a:p>
            <a:pPr algn="ctr"/>
            <a:r>
              <a:rPr lang="uk-UA" sz="1200" dirty="0" smtClean="0"/>
              <a:t>3 виконання 150 хв.</a:t>
            </a:r>
            <a:endParaRPr lang="fr-FR" sz="1200" dirty="0"/>
          </a:p>
        </p:txBody>
      </p:sp>
      <p:grpSp>
        <p:nvGrpSpPr>
          <p:cNvPr id="126" name="Groupe 125"/>
          <p:cNvGrpSpPr/>
          <p:nvPr/>
        </p:nvGrpSpPr>
        <p:grpSpPr>
          <a:xfrm>
            <a:off x="2519451" y="3158319"/>
            <a:ext cx="2022363" cy="648550"/>
            <a:chOff x="5351203" y="2330776"/>
            <a:chExt cx="2022363" cy="648550"/>
          </a:xfrm>
        </p:grpSpPr>
        <p:sp>
          <p:nvSpPr>
            <p:cNvPr id="158" name="ZoneTexte 157"/>
            <p:cNvSpPr txBox="1"/>
            <p:nvPr/>
          </p:nvSpPr>
          <p:spPr>
            <a:xfrm>
              <a:off x="5358623" y="2511798"/>
              <a:ext cx="1374383" cy="276999"/>
            </a:xfrm>
            <a:prstGeom prst="rect">
              <a:avLst/>
            </a:prstGeom>
            <a:noFill/>
          </p:spPr>
          <p:txBody>
            <a:bodyPr wrap="square" rtlCol="0">
              <a:spAutoFit/>
            </a:bodyPr>
            <a:lstStyle/>
            <a:p>
              <a:r>
                <a:rPr lang="fr-FR" sz="1200" dirty="0" smtClean="0"/>
                <a:t>4  </a:t>
              </a:r>
              <a:r>
                <a:rPr lang="uk-UA" sz="1200" dirty="0" smtClean="0"/>
                <a:t>виділення</a:t>
              </a:r>
              <a:endParaRPr lang="fr-FR" sz="1200" dirty="0"/>
            </a:p>
          </p:txBody>
        </p:sp>
        <p:sp>
          <p:nvSpPr>
            <p:cNvPr id="163" name="ZoneTexte 162"/>
            <p:cNvSpPr txBox="1"/>
            <p:nvPr/>
          </p:nvSpPr>
          <p:spPr>
            <a:xfrm>
              <a:off x="5351203" y="2702327"/>
              <a:ext cx="2022363" cy="276999"/>
            </a:xfrm>
            <a:prstGeom prst="rect">
              <a:avLst/>
            </a:prstGeom>
            <a:noFill/>
          </p:spPr>
          <p:txBody>
            <a:bodyPr wrap="square" rtlCol="0">
              <a:spAutoFit/>
            </a:bodyPr>
            <a:lstStyle/>
            <a:p>
              <a:r>
                <a:rPr lang="fr-FR" sz="1200" dirty="0" smtClean="0"/>
                <a:t>4 </a:t>
              </a:r>
              <a:r>
                <a:rPr lang="ru-RU" sz="1200" dirty="0" smtClean="0"/>
                <a:t>ПЛР</a:t>
              </a:r>
              <a:r>
                <a:rPr lang="fr-FR" sz="1200" dirty="0" smtClean="0"/>
                <a:t> CMV, EBV, BK</a:t>
              </a:r>
              <a:endParaRPr lang="fr-FR" sz="1200" dirty="0"/>
            </a:p>
          </p:txBody>
        </p:sp>
        <p:sp>
          <p:nvSpPr>
            <p:cNvPr id="164" name="ZoneTexte 163"/>
            <p:cNvSpPr txBox="1"/>
            <p:nvPr/>
          </p:nvSpPr>
          <p:spPr>
            <a:xfrm>
              <a:off x="5369630" y="2330776"/>
              <a:ext cx="952225" cy="276999"/>
            </a:xfrm>
            <a:prstGeom prst="rect">
              <a:avLst/>
            </a:prstGeom>
            <a:noFill/>
          </p:spPr>
          <p:txBody>
            <a:bodyPr wrap="square" rtlCol="0">
              <a:spAutoFit/>
            </a:bodyPr>
            <a:lstStyle/>
            <a:p>
              <a:r>
                <a:rPr lang="fr-FR" sz="1200" dirty="0" smtClean="0"/>
                <a:t>4 </a:t>
              </a:r>
              <a:r>
                <a:rPr lang="ru-RU" sz="1200" dirty="0" err="1" smtClean="0"/>
                <a:t>пацієнта</a:t>
              </a:r>
              <a:endParaRPr lang="fr-FR" sz="1200" dirty="0"/>
            </a:p>
          </p:txBody>
        </p:sp>
      </p:grpSp>
      <p:sp>
        <p:nvSpPr>
          <p:cNvPr id="169" name="ZoneTexte 168"/>
          <p:cNvSpPr txBox="1"/>
          <p:nvPr/>
        </p:nvSpPr>
        <p:spPr>
          <a:xfrm>
            <a:off x="2534292" y="4198844"/>
            <a:ext cx="1374383" cy="276999"/>
          </a:xfrm>
          <a:prstGeom prst="rect">
            <a:avLst/>
          </a:prstGeom>
          <a:noFill/>
        </p:spPr>
        <p:txBody>
          <a:bodyPr wrap="square" rtlCol="0">
            <a:spAutoFit/>
          </a:bodyPr>
          <a:lstStyle/>
          <a:p>
            <a:r>
              <a:rPr lang="fr-FR" sz="1200" dirty="0" smtClean="0"/>
              <a:t>4  </a:t>
            </a:r>
            <a:r>
              <a:rPr lang="uk-UA" sz="1200" dirty="0" smtClean="0"/>
              <a:t>виділення</a:t>
            </a:r>
            <a:endParaRPr lang="fr-FR" sz="1200" dirty="0"/>
          </a:p>
        </p:txBody>
      </p:sp>
      <p:sp>
        <p:nvSpPr>
          <p:cNvPr id="170" name="ZoneTexte 169"/>
          <p:cNvSpPr txBox="1"/>
          <p:nvPr/>
        </p:nvSpPr>
        <p:spPr>
          <a:xfrm>
            <a:off x="2526872" y="4435813"/>
            <a:ext cx="2022363" cy="276999"/>
          </a:xfrm>
          <a:prstGeom prst="rect">
            <a:avLst/>
          </a:prstGeom>
          <a:noFill/>
        </p:spPr>
        <p:txBody>
          <a:bodyPr wrap="square" rtlCol="0">
            <a:spAutoFit/>
          </a:bodyPr>
          <a:lstStyle/>
          <a:p>
            <a:r>
              <a:rPr lang="fr-FR" sz="1200" dirty="0" smtClean="0"/>
              <a:t>4 </a:t>
            </a:r>
            <a:r>
              <a:rPr lang="ru-RU" sz="1200" dirty="0" smtClean="0"/>
              <a:t>ПЛР</a:t>
            </a:r>
            <a:r>
              <a:rPr lang="fr-FR" sz="1200" dirty="0" smtClean="0"/>
              <a:t> CMV, EBV, BK</a:t>
            </a:r>
            <a:endParaRPr lang="fr-FR" sz="1200" dirty="0"/>
          </a:p>
        </p:txBody>
      </p:sp>
      <p:sp>
        <p:nvSpPr>
          <p:cNvPr id="171" name="ZoneTexte 170"/>
          <p:cNvSpPr txBox="1"/>
          <p:nvPr/>
        </p:nvSpPr>
        <p:spPr>
          <a:xfrm>
            <a:off x="2516116" y="4007796"/>
            <a:ext cx="952225" cy="276999"/>
          </a:xfrm>
          <a:prstGeom prst="rect">
            <a:avLst/>
          </a:prstGeom>
          <a:noFill/>
        </p:spPr>
        <p:txBody>
          <a:bodyPr wrap="square" rtlCol="0">
            <a:spAutoFit/>
          </a:bodyPr>
          <a:lstStyle/>
          <a:p>
            <a:r>
              <a:rPr lang="fr-FR" sz="1200" dirty="0" smtClean="0"/>
              <a:t>4 </a:t>
            </a:r>
            <a:r>
              <a:rPr lang="ru-RU" sz="1200" dirty="0" err="1" smtClean="0"/>
              <a:t>пацієнта</a:t>
            </a:r>
            <a:endParaRPr lang="fr-FR" sz="1200" dirty="0"/>
          </a:p>
        </p:txBody>
      </p:sp>
      <p:sp>
        <p:nvSpPr>
          <p:cNvPr id="62" name="Espace réservé du contenu 22"/>
          <p:cNvSpPr txBox="1">
            <a:spLocks/>
          </p:cNvSpPr>
          <p:nvPr/>
        </p:nvSpPr>
        <p:spPr>
          <a:xfrm>
            <a:off x="6244985" y="5137603"/>
            <a:ext cx="2711492" cy="1117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ts val="0"/>
              </a:spcBef>
              <a:spcAft>
                <a:spcPct val="0"/>
              </a:spcAft>
              <a:buNone/>
            </a:pPr>
            <a:r>
              <a:rPr lang="ru-RU" sz="1600" b="1" dirty="0" smtClean="0">
                <a:ea typeface="ＭＳ Ｐゴシック" charset="-128"/>
                <a:cs typeface="ＭＳ Ｐゴシック" charset="-128"/>
              </a:rPr>
              <a:t>36 </a:t>
            </a:r>
            <a:r>
              <a:rPr lang="ru-RU" sz="1600" b="1" dirty="0" err="1" smtClean="0">
                <a:ea typeface="ＭＳ Ｐゴシック" charset="-128"/>
                <a:cs typeface="ＭＳ Ｐゴシック" charset="-128"/>
              </a:rPr>
              <a:t>реакцій</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приблизно</a:t>
            </a:r>
            <a:r>
              <a:rPr lang="ru-RU" sz="1600" b="1" dirty="0" smtClean="0">
                <a:ea typeface="ＭＳ Ｐゴシック" charset="-128"/>
                <a:cs typeface="ＭＳ Ｐゴシック" charset="-128"/>
              </a:rPr>
              <a:t> 6 год.</a:t>
            </a:r>
          </a:p>
          <a:p>
            <a:pPr marL="0" indent="0" algn="ctr" eaLnBrk="0" fontAlgn="base" hangingPunct="0">
              <a:spcBef>
                <a:spcPts val="0"/>
              </a:spcBef>
              <a:spcAft>
                <a:spcPct val="0"/>
              </a:spcAft>
              <a:buNone/>
            </a:pPr>
            <a:r>
              <a:rPr lang="ru-RU" sz="1600" b="1" dirty="0" smtClean="0">
                <a:ea typeface="ＭＳ Ｐゴシック" charset="-128"/>
                <a:cs typeface="ＭＳ Ｐゴシック" charset="-128"/>
              </a:rPr>
              <a:t> Протокол </a:t>
            </a:r>
            <a:r>
              <a:rPr lang="ru-RU" sz="1600" b="1" dirty="0" err="1" smtClean="0">
                <a:ea typeface="ＭＳ Ｐゴシック" charset="-128"/>
                <a:cs typeface="ＭＳ Ｐゴシック" charset="-128"/>
              </a:rPr>
              <a:t>орієнтований</a:t>
            </a:r>
            <a:r>
              <a:rPr lang="ru-RU" sz="1600" b="1" dirty="0" smtClean="0">
                <a:ea typeface="ＭＳ Ｐゴシック" charset="-128"/>
                <a:cs typeface="ＭＳ Ｐゴシック" charset="-128"/>
              </a:rPr>
              <a:t> на час перших </a:t>
            </a:r>
            <a:r>
              <a:rPr lang="ru-RU" sz="1600" b="1" dirty="0" err="1" smtClean="0">
                <a:ea typeface="ＭＳ Ｐゴシック" charset="-128"/>
                <a:cs typeface="ＭＳ Ｐゴシック" charset="-128"/>
              </a:rPr>
              <a:t>результатів</a:t>
            </a:r>
            <a:endParaRPr lang="fr-FR" sz="1600" b="1" dirty="0" smtClean="0">
              <a:ea typeface="ＭＳ Ｐゴシック" charset="-128"/>
              <a:cs typeface="ＭＳ Ｐゴシック" charset="-128"/>
            </a:endParaRPr>
          </a:p>
        </p:txBody>
      </p:sp>
      <p:sp>
        <p:nvSpPr>
          <p:cNvPr id="65" name="Espace réservé du contenu 22"/>
          <p:cNvSpPr txBox="1">
            <a:spLocks/>
          </p:cNvSpPr>
          <p:nvPr/>
        </p:nvSpPr>
        <p:spPr>
          <a:xfrm>
            <a:off x="1639854" y="5094495"/>
            <a:ext cx="2994491" cy="1006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ts val="0"/>
              </a:spcBef>
              <a:spcAft>
                <a:spcPct val="0"/>
              </a:spcAft>
              <a:buNone/>
            </a:pPr>
            <a:r>
              <a:rPr lang="ru-RU" sz="1600" b="1" dirty="0" smtClean="0">
                <a:ea typeface="ＭＳ Ｐゴシック" charset="-128"/>
                <a:cs typeface="ＭＳ Ｐゴシック" charset="-128"/>
              </a:rPr>
              <a:t>36 </a:t>
            </a:r>
            <a:r>
              <a:rPr lang="ru-RU" sz="1600" b="1" dirty="0" err="1" smtClean="0">
                <a:ea typeface="ＭＳ Ｐゴシック" charset="-128"/>
                <a:cs typeface="ＭＳ Ｐゴシック" charset="-128"/>
              </a:rPr>
              <a:t>реакцій</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приблизно</a:t>
            </a:r>
            <a:r>
              <a:rPr lang="ru-RU" sz="1600" b="1" dirty="0" smtClean="0">
                <a:ea typeface="ＭＳ Ｐゴシック" charset="-128"/>
                <a:cs typeface="ＭＳ Ｐゴシック" charset="-128"/>
              </a:rPr>
              <a:t> 8 год., </a:t>
            </a:r>
            <a:r>
              <a:rPr lang="ru-RU" sz="1600" b="1" dirty="0" err="1" smtClean="0">
                <a:ea typeface="ＭＳ Ｐゴシック" charset="-128"/>
                <a:cs typeface="ＭＳ Ｐゴシック" charset="-128"/>
              </a:rPr>
              <a:t>Перші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зразки</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пацієнта</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приблизно</a:t>
            </a:r>
            <a:r>
              <a:rPr lang="ru-RU" sz="1600" b="1" dirty="0" smtClean="0">
                <a:ea typeface="ＭＳ Ｐゴシック" charset="-128"/>
                <a:cs typeface="ＭＳ Ｐゴシック" charset="-128"/>
              </a:rPr>
              <a:t> через 2 год. 30 </a:t>
            </a:r>
            <a:r>
              <a:rPr lang="ru-RU" sz="1600" b="1" dirty="0" err="1" smtClean="0">
                <a:ea typeface="ＭＳ Ｐゴシック" charset="-128"/>
                <a:cs typeface="ＭＳ Ｐゴシック" charset="-128"/>
              </a:rPr>
              <a:t>хв</a:t>
            </a:r>
            <a:r>
              <a:rPr lang="ru-RU" sz="1600" b="1" dirty="0" smtClean="0">
                <a:ea typeface="ＭＳ Ｐゴシック" charset="-128"/>
                <a:cs typeface="ＭＳ Ｐゴシック" charset="-128"/>
              </a:rPr>
              <a:t>.</a:t>
            </a:r>
          </a:p>
          <a:p>
            <a:pPr marL="0" indent="0" algn="ctr" eaLnBrk="0" fontAlgn="base" hangingPunct="0">
              <a:spcBef>
                <a:spcPts val="0"/>
              </a:spcBef>
              <a:spcAft>
                <a:spcPct val="0"/>
              </a:spcAft>
              <a:buNone/>
            </a:pPr>
            <a:r>
              <a:rPr lang="ru-RU" sz="1600" b="1" dirty="0" smtClean="0">
                <a:ea typeface="ＭＳ Ｐゴシック" charset="-128"/>
                <a:cs typeface="ＭＳ Ｐゴシック" charset="-128"/>
              </a:rPr>
              <a:t> Протокол </a:t>
            </a:r>
            <a:r>
              <a:rPr lang="ru-RU" sz="1600" b="1" dirty="0" err="1" smtClean="0">
                <a:ea typeface="ＭＳ Ｐゴシック" charset="-128"/>
                <a:cs typeface="ＭＳ Ｐゴシック" charset="-128"/>
              </a:rPr>
              <a:t>орієнтований</a:t>
            </a:r>
            <a:r>
              <a:rPr lang="ru-RU" sz="1600" b="1" dirty="0" smtClean="0">
                <a:ea typeface="ＭＳ Ｐゴシック" charset="-128"/>
                <a:cs typeface="ＭＳ Ｐゴシック" charset="-128"/>
              </a:rPr>
              <a:t> на час перших </a:t>
            </a:r>
            <a:r>
              <a:rPr lang="ru-RU" sz="1600" b="1" dirty="0" err="1" smtClean="0">
                <a:ea typeface="ＭＳ Ｐゴシック" charset="-128"/>
                <a:cs typeface="ＭＳ Ｐゴシック" charset="-128"/>
              </a:rPr>
              <a:t>результатів</a:t>
            </a:r>
            <a:endParaRPr lang="fr-FR" sz="1600" b="1" dirty="0">
              <a:ea typeface="ＭＳ Ｐゴシック" charset="-128"/>
              <a:cs typeface="ＭＳ Ｐゴシック" charset="-128"/>
            </a:endParaRPr>
          </a:p>
        </p:txBody>
      </p:sp>
      <p:pic>
        <p:nvPicPr>
          <p:cNvPr id="66" name="Imag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789" y="5116707"/>
            <a:ext cx="675323" cy="675323"/>
          </a:xfrm>
          <a:prstGeom prst="rect">
            <a:avLst/>
          </a:prstGeom>
        </p:spPr>
      </p:pic>
      <p:pic>
        <p:nvPicPr>
          <p:cNvPr id="67" name="Imag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086" y="5116707"/>
            <a:ext cx="675323" cy="675323"/>
          </a:xfrm>
          <a:prstGeom prst="rect">
            <a:avLst/>
          </a:prstGeom>
        </p:spPr>
      </p:pic>
      <p:pic>
        <p:nvPicPr>
          <p:cNvPr id="68" name="Imag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50" y="5116707"/>
            <a:ext cx="675323" cy="675323"/>
          </a:xfrm>
          <a:prstGeom prst="rect">
            <a:avLst/>
          </a:prstGeom>
        </p:spPr>
      </p:pic>
      <p:pic>
        <p:nvPicPr>
          <p:cNvPr id="69" name="Imag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19" y="5116707"/>
            <a:ext cx="675323" cy="675323"/>
          </a:xfrm>
          <a:prstGeom prst="rect">
            <a:avLst/>
          </a:prstGeom>
        </p:spPr>
      </p:pic>
      <p:grpSp>
        <p:nvGrpSpPr>
          <p:cNvPr id="4" name="Groupe 3"/>
          <p:cNvGrpSpPr/>
          <p:nvPr/>
        </p:nvGrpSpPr>
        <p:grpSpPr>
          <a:xfrm>
            <a:off x="6904786" y="2225019"/>
            <a:ext cx="270131" cy="729934"/>
            <a:chOff x="2332773" y="2020299"/>
            <a:chExt cx="270131" cy="729934"/>
          </a:xfrm>
        </p:grpSpPr>
        <p:pic>
          <p:nvPicPr>
            <p:cNvPr id="109" name="Image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20" name="Image 1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21" name="Image 1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grpSp>
        <p:nvGrpSpPr>
          <p:cNvPr id="122" name="Groupe 121"/>
          <p:cNvGrpSpPr/>
          <p:nvPr/>
        </p:nvGrpSpPr>
        <p:grpSpPr>
          <a:xfrm>
            <a:off x="2298323" y="2234739"/>
            <a:ext cx="270131" cy="729934"/>
            <a:chOff x="2332773" y="2020299"/>
            <a:chExt cx="270131" cy="729934"/>
          </a:xfrm>
        </p:grpSpPr>
        <p:pic>
          <p:nvPicPr>
            <p:cNvPr id="123" name="Imag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29" name="Imag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30" name="Image 1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grpSp>
        <p:nvGrpSpPr>
          <p:cNvPr id="131" name="Groupe 130"/>
          <p:cNvGrpSpPr/>
          <p:nvPr/>
        </p:nvGrpSpPr>
        <p:grpSpPr>
          <a:xfrm>
            <a:off x="2318094" y="3103423"/>
            <a:ext cx="270131" cy="729934"/>
            <a:chOff x="2332773" y="2020299"/>
            <a:chExt cx="270131" cy="729934"/>
          </a:xfrm>
        </p:grpSpPr>
        <p:pic>
          <p:nvPicPr>
            <p:cNvPr id="132" name="Imag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33" name="Imag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35" name="Image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grpSp>
        <p:nvGrpSpPr>
          <p:cNvPr id="138" name="Groupe 137"/>
          <p:cNvGrpSpPr/>
          <p:nvPr/>
        </p:nvGrpSpPr>
        <p:grpSpPr>
          <a:xfrm>
            <a:off x="2318094" y="3957296"/>
            <a:ext cx="270131" cy="729934"/>
            <a:chOff x="2332773" y="2020299"/>
            <a:chExt cx="270131" cy="729934"/>
          </a:xfrm>
        </p:grpSpPr>
        <p:pic>
          <p:nvPicPr>
            <p:cNvPr id="139" name="Imag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775" y="2250609"/>
              <a:ext cx="270129" cy="270129"/>
            </a:xfrm>
            <a:prstGeom prst="rect">
              <a:avLst/>
            </a:prstGeom>
          </p:spPr>
        </p:pic>
        <p:pic>
          <p:nvPicPr>
            <p:cNvPr id="140" name="Imag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2774" y="2480104"/>
              <a:ext cx="270129" cy="270129"/>
            </a:xfrm>
            <a:prstGeom prst="rect">
              <a:avLst/>
            </a:prstGeom>
          </p:spPr>
        </p:pic>
        <p:pic>
          <p:nvPicPr>
            <p:cNvPr id="141" name="Image 1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2773" y="2020299"/>
              <a:ext cx="270129" cy="270129"/>
            </a:xfrm>
            <a:prstGeom prst="rect">
              <a:avLst/>
            </a:prstGeom>
          </p:spPr>
        </p:pic>
      </p:grpSp>
      <p:pic>
        <p:nvPicPr>
          <p:cNvPr id="142" name="Image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7104" y="3361241"/>
            <a:ext cx="270129" cy="270129"/>
          </a:xfrm>
          <a:prstGeom prst="rect">
            <a:avLst/>
          </a:prstGeom>
        </p:spPr>
      </p:pic>
      <p:pic>
        <p:nvPicPr>
          <p:cNvPr id="143" name="Image 1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422" y="4206358"/>
            <a:ext cx="270129" cy="270129"/>
          </a:xfrm>
          <a:prstGeom prst="rect">
            <a:avLst/>
          </a:prstGeom>
        </p:spPr>
      </p:pic>
      <p:sp>
        <p:nvSpPr>
          <p:cNvPr id="70" name="ZoneTexte 69"/>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792226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1062159" y="336803"/>
            <a:ext cx="7948491"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200" dirty="0" smtClean="0">
                <a:solidFill>
                  <a:schemeClr val="bg1">
                    <a:lumMod val="50000"/>
                  </a:schemeClr>
                </a:solidFill>
              </a:rPr>
              <a:t>Переваги роботи </a:t>
            </a:r>
            <a:r>
              <a:rPr lang="en-US" sz="3200" dirty="0" err="1" smtClean="0">
                <a:solidFill>
                  <a:schemeClr val="bg1">
                    <a:lumMod val="50000"/>
                  </a:schemeClr>
                </a:solidFill>
              </a:rPr>
              <a:t>ELITe</a:t>
            </a:r>
            <a:r>
              <a:rPr lang="en-US" sz="3200" dirty="0" smtClean="0">
                <a:solidFill>
                  <a:schemeClr val="bg1">
                    <a:lumMod val="50000"/>
                  </a:schemeClr>
                </a:solidFill>
              </a:rPr>
              <a:t> </a:t>
            </a:r>
            <a:r>
              <a:rPr lang="en-US" sz="3200" dirty="0" err="1" smtClean="0">
                <a:solidFill>
                  <a:schemeClr val="bg1">
                    <a:lumMod val="50000"/>
                  </a:schemeClr>
                </a:solidFill>
              </a:rPr>
              <a:t>InGenius</a:t>
            </a:r>
            <a:endParaRPr lang="en-US" sz="3200" dirty="0" smtClean="0">
              <a:solidFill>
                <a:schemeClr val="bg1">
                  <a:lumMod val="50000"/>
                </a:schemeClr>
              </a:solidFill>
            </a:endParaRPr>
          </a:p>
        </p:txBody>
      </p:sp>
      <p:cxnSp>
        <p:nvCxnSpPr>
          <p:cNvPr id="16" name="Connecteur droit 15"/>
          <p:cNvCxnSpPr/>
          <p:nvPr/>
        </p:nvCxnSpPr>
        <p:spPr>
          <a:xfrm>
            <a:off x="4500563" y="1341438"/>
            <a:ext cx="4643437"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575625" y="1256741"/>
          <a:ext cx="8442251" cy="5322734"/>
        </p:xfrm>
        <a:graphic>
          <a:graphicData uri="http://schemas.openxmlformats.org/drawingml/2006/table">
            <a:tbl>
              <a:tblPr firstRow="1" firstCol="1" bandRow="1"/>
              <a:tblGrid>
                <a:gridCol w="1373368"/>
                <a:gridCol w="3242077"/>
                <a:gridCol w="3826806"/>
              </a:tblGrid>
              <a:tr h="669516">
                <a:tc>
                  <a:txBody>
                    <a:bodyPr/>
                    <a:lstStyle/>
                    <a:p>
                      <a:pPr algn="l">
                        <a:lnSpc>
                          <a:spcPct val="107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07000"/>
                        </a:lnSpc>
                        <a:spcAft>
                          <a:spcPts val="0"/>
                        </a:spcAft>
                      </a:pPr>
                      <a:r>
                        <a:rPr lang="en-US"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ELITE </a:t>
                      </a:r>
                      <a:r>
                        <a:rPr lang="en-US" sz="1200" b="1" dirty="0" err="1"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InGenius</a:t>
                      </a:r>
                      <a:r>
                        <a:rPr lang="en-US"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uk-UA"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робочий процес</a:t>
                      </a:r>
                    </a:p>
                    <a:p>
                      <a:pPr algn="ctr">
                        <a:lnSpc>
                          <a:spcPct val="107000"/>
                        </a:lnSpc>
                        <a:spcAft>
                          <a:spcPts val="0"/>
                        </a:spcAft>
                      </a:pPr>
                      <a:r>
                        <a:rPr lang="uk-UA"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порівняння з</a:t>
                      </a:r>
                    </a:p>
                    <a:p>
                      <a:pPr algn="ctr">
                        <a:lnSpc>
                          <a:spcPct val="107000"/>
                        </a:lnSpc>
                        <a:spcAft>
                          <a:spcPts val="0"/>
                        </a:spcAft>
                      </a:pPr>
                      <a:r>
                        <a:rPr lang="uk-UA"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Звичайним рішенням для ПЛР</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07000"/>
                        </a:lnSpc>
                        <a:spcAft>
                          <a:spcPts val="0"/>
                        </a:spcAft>
                      </a:pPr>
                      <a:r>
                        <a:rPr lang="uk-UA"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Переваги </a:t>
                      </a:r>
                      <a:r>
                        <a:rPr lang="en-US" sz="1200" b="1" dirty="0" err="1"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ELITe</a:t>
                      </a:r>
                      <a:r>
                        <a:rPr lang="en-US" sz="12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dirty="0" err="1"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InGenius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676619">
                <a:tc>
                  <a:txBody>
                    <a:bodyPr/>
                    <a:lstStyle/>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Кількість інструменту</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solidFill>
                      <a:srgbClr val="EDEDED"/>
                    </a:solidFill>
                  </a:tcPr>
                </a:tc>
                <a:tc>
                  <a:txBody>
                    <a:bodyPr/>
                    <a:lstStyle/>
                    <a:p>
                      <a:pPr algn="l">
                        <a:lnSpc>
                          <a:spcPct val="107000"/>
                        </a:lnSpc>
                        <a:spcAft>
                          <a:spcPts val="6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solidFill>
                      <a:srgbClr val="EDEDED"/>
                    </a:solidFill>
                  </a:tcPr>
                </a:tc>
                <a:tc>
                  <a:txBody>
                    <a:bodyPr/>
                    <a:lstStyle/>
                    <a:p>
                      <a:pPr algn="ctr">
                        <a:spcAft>
                          <a:spcPts val="0"/>
                        </a:spcAft>
                      </a:pP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Економте</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місце</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єдиний</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інструмент</a:t>
                      </a:r>
                      <a:endPar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проти</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2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із</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звичайним</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a:t>
                      </a:r>
                      <a:r>
                        <a:rPr lang="uk-UA"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ЛР</a:t>
                      </a:r>
                      <a:endParaRPr lang="fr-FR" sz="12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solidFill>
                      <a:srgbClr val="EDEDED"/>
                    </a:solidFill>
                  </a:tcPr>
                </a:tc>
              </a:tr>
              <a:tr h="711973">
                <a:tc>
                  <a:txBody>
                    <a:bodyPr/>
                    <a:lstStyle/>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Число</a:t>
                      </a:r>
                    </a:p>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uk-UA"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ПЛР-реакцій</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lnSpc>
                          <a:spcPct val="107000"/>
                        </a:lnSpc>
                        <a:spcAft>
                          <a:spcPts val="60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Економте гроші - зберігання калібрування</a:t>
                      </a:r>
                    </a:p>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4 реакції ПЛР зберігаються за цикл</a:t>
                      </a:r>
                    </a:p>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uk-UA"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проти одного калібрування за цикл зі звичайною ПЛР</a:t>
                      </a:r>
                      <a:endParaRPr lang="fr-FR" sz="12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r>
              <a:tr h="1652562">
                <a:tc>
                  <a:txBody>
                    <a:bodyPr/>
                    <a:lstStyle/>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Кількість кроків ручного </a:t>
                      </a:r>
                      <a:r>
                        <a:rPr lang="uk-UA"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піпетування</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DEDED"/>
                    </a:solidFill>
                  </a:tcPr>
                </a:tc>
                <a:tc>
                  <a:txBody>
                    <a:bodyPr/>
                    <a:lstStyle/>
                    <a:p>
                      <a:pPr algn="l">
                        <a:lnSpc>
                          <a:spcPct val="107000"/>
                        </a:lnSpc>
                        <a:spcAft>
                          <a:spcPts val="6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DEDED"/>
                    </a:solidFill>
                  </a:tcPr>
                </a:tc>
                <a:tc>
                  <a:txBody>
                    <a:bodyPr/>
                    <a:lstStyle/>
                    <a:p>
                      <a:pPr algn="ctr">
                        <a:spcAft>
                          <a:spcPts val="0"/>
                        </a:spcAft>
                      </a:pP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Різке</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зменшення</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помилок</a:t>
                      </a:r>
                      <a:endPar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Можливість</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використовувати</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менш</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досвідченого</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персонала</a:t>
                      </a:r>
                    </a:p>
                    <a:p>
                      <a:pPr algn="ctr">
                        <a:spcAft>
                          <a:spcPts val="0"/>
                        </a:spcAft>
                      </a:pP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Не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потрібно</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вручну</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вводити</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піпетки</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при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первинному</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завантаженні</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в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пробірку</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лише</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крок</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коли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зразки</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завантажуються</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у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вторинні</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пробірки</a:t>
                      </a:r>
                      <a:endPar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проти</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приблизно</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12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кроків</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піпетування</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за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допомогою</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звичайної</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ПЛР</a:t>
                      </a:r>
                      <a:endParaRPr lang="fr-FR" sz="12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DEDED"/>
                    </a:solidFill>
                  </a:tcPr>
                </a:tc>
              </a:tr>
              <a:tr h="711973">
                <a:tc>
                  <a:txBody>
                    <a:bodyPr/>
                    <a:lstStyle/>
                    <a:p>
                      <a:pPr algn="ctr">
                        <a:spcAft>
                          <a:spcPts val="0"/>
                        </a:spcAft>
                      </a:pPr>
                      <a:r>
                        <a:rPr lang="uk-UA"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Практичне час</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marL="455295" indent="-228600" algn="l">
                        <a:lnSpc>
                          <a:spcPct val="115000"/>
                        </a:lnSpc>
                        <a:spcAft>
                          <a:spcPts val="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a:spcAft>
                          <a:spcPts val="0"/>
                        </a:spcAft>
                      </a:pP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Економте</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ресурси</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час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обмежений</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на 10-15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хв</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за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пробіг</a:t>
                      </a:r>
                      <a:endPar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0"/>
                        </a:spcAft>
                      </a:pP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проти</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65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хв</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за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допомогою</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звичайної</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ПЛР</a:t>
                      </a:r>
                      <a:endParaRPr lang="fr-FR" sz="12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r>
              <a:tr h="900091">
                <a:tc>
                  <a:txBody>
                    <a:bodyPr/>
                    <a:lstStyle/>
                    <a:p>
                      <a:pPr algn="ctr">
                        <a:spcAft>
                          <a:spcPts val="0"/>
                        </a:spcAft>
                      </a:pPr>
                      <a:r>
                        <a:rPr lang="uk-UA" sz="1200" b="1" kern="120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Час на результат</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DEDED"/>
                    </a:solidFill>
                  </a:tcPr>
                </a:tc>
                <a:tc>
                  <a:txBody>
                    <a:bodyPr/>
                    <a:lstStyle/>
                    <a:p>
                      <a:pPr algn="l">
                        <a:lnSpc>
                          <a:spcPct val="107000"/>
                        </a:lnSpc>
                        <a:spcAft>
                          <a:spcPts val="6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36195" marB="361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DEDED"/>
                    </a:solidFill>
                  </a:tcPr>
                </a:tc>
                <a:tc>
                  <a:txBody>
                    <a:bodyPr/>
                    <a:lstStyle/>
                    <a:p>
                      <a:pPr algn="ctr">
                        <a:spcAft>
                          <a:spcPts val="0"/>
                        </a:spcAft>
                      </a:pP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Покращене</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тестування</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ТАТ для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середнього</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обсягу</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в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порівнянні</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зі</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звичайним</a:t>
                      </a:r>
                      <a:r>
                        <a:rPr lang="ru-RU"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ПЛР</a:t>
                      </a:r>
                    </a:p>
                    <a:p>
                      <a:pPr algn="ctr">
                        <a:spcAft>
                          <a:spcPts val="0"/>
                        </a:spcAft>
                      </a:pP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Еквівалент</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або</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краще</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тестування</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ТАТ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більшого</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об'єму</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в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порівнянні</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зі</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200" b="1" i="1" kern="120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звичайним</a:t>
                      </a:r>
                      <a:r>
                        <a:rPr lang="ru-RU" sz="12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ПЛР</a:t>
                      </a:r>
                      <a:endParaRPr lang="fr-FR" sz="12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DEDED"/>
                    </a:solidFill>
                  </a:tcPr>
                </a:tc>
              </a:tr>
            </a:tbl>
          </a:graphicData>
        </a:graphic>
      </p:graphicFrame>
      <p:sp>
        <p:nvSpPr>
          <p:cNvPr id="23" name="Flèche droite 22"/>
          <p:cNvSpPr>
            <a:spLocks noChangeAspect="1"/>
          </p:cNvSpPr>
          <p:nvPr/>
        </p:nvSpPr>
        <p:spPr>
          <a:xfrm rot="2640393">
            <a:off x="2925357" y="2127126"/>
            <a:ext cx="505964" cy="423129"/>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Flèche droite 23"/>
          <p:cNvSpPr>
            <a:spLocks noChangeAspect="1"/>
          </p:cNvSpPr>
          <p:nvPr/>
        </p:nvSpPr>
        <p:spPr>
          <a:xfrm rot="2640393">
            <a:off x="2346876" y="5499451"/>
            <a:ext cx="505965" cy="423131"/>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5" name="Flèche droite 24"/>
          <p:cNvSpPr>
            <a:spLocks noChangeAspect="1"/>
          </p:cNvSpPr>
          <p:nvPr/>
        </p:nvSpPr>
        <p:spPr>
          <a:xfrm rot="2640393">
            <a:off x="2252769" y="4650573"/>
            <a:ext cx="505965" cy="423131"/>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Flèche droite 25"/>
          <p:cNvSpPr>
            <a:spLocks noChangeAspect="1"/>
          </p:cNvSpPr>
          <p:nvPr/>
        </p:nvSpPr>
        <p:spPr>
          <a:xfrm rot="2640393">
            <a:off x="3071801" y="4658696"/>
            <a:ext cx="505964" cy="425368"/>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Flèche droite 26"/>
          <p:cNvSpPr>
            <a:spLocks noChangeAspect="1"/>
          </p:cNvSpPr>
          <p:nvPr/>
        </p:nvSpPr>
        <p:spPr>
          <a:xfrm rot="2640393">
            <a:off x="2573697" y="2940443"/>
            <a:ext cx="505964" cy="423129"/>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8" name="Flèche droite 27"/>
          <p:cNvSpPr>
            <a:spLocks noChangeAspect="1"/>
          </p:cNvSpPr>
          <p:nvPr/>
        </p:nvSpPr>
        <p:spPr>
          <a:xfrm rot="2640393">
            <a:off x="3315787" y="2902480"/>
            <a:ext cx="508202" cy="425368"/>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Flèche droite 28"/>
          <p:cNvSpPr>
            <a:spLocks noChangeAspect="1"/>
          </p:cNvSpPr>
          <p:nvPr/>
        </p:nvSpPr>
        <p:spPr>
          <a:xfrm rot="2640393">
            <a:off x="2238701" y="3788573"/>
            <a:ext cx="508202" cy="425368"/>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Flèche droite 29"/>
          <p:cNvSpPr>
            <a:spLocks noChangeAspect="1"/>
          </p:cNvSpPr>
          <p:nvPr/>
        </p:nvSpPr>
        <p:spPr>
          <a:xfrm rot="2640393">
            <a:off x="2991307" y="3762469"/>
            <a:ext cx="505964" cy="425368"/>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Flèche droite 30"/>
          <p:cNvSpPr>
            <a:spLocks noChangeAspect="1"/>
          </p:cNvSpPr>
          <p:nvPr/>
        </p:nvSpPr>
        <p:spPr>
          <a:xfrm rot="2640393">
            <a:off x="3714990" y="3762469"/>
            <a:ext cx="505964" cy="425368"/>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Flèche droite 31"/>
          <p:cNvSpPr>
            <a:spLocks noChangeAspect="1"/>
          </p:cNvSpPr>
          <p:nvPr/>
        </p:nvSpPr>
        <p:spPr>
          <a:xfrm rot="2640393">
            <a:off x="3855625" y="4651088"/>
            <a:ext cx="505964" cy="425368"/>
          </a:xfrm>
          <a:prstGeom prst="rightArrow">
            <a:avLst/>
          </a:prstGeom>
          <a:gradFill flip="none" rotWithShape="1">
            <a:gsLst>
              <a:gs pos="0">
                <a:schemeClr val="accent6">
                  <a:lumMod val="5000"/>
                  <a:lumOff val="95000"/>
                </a:schemeClr>
              </a:gs>
              <a:gs pos="70000">
                <a:srgbClr val="92D050"/>
              </a:gs>
              <a:gs pos="100000">
                <a:srgbClr val="92D050"/>
              </a:gs>
            </a:gsLst>
            <a:lin ang="5400000" scaled="1"/>
            <a:tileRect/>
          </a:gradFill>
          <a:ln>
            <a:solidFill>
              <a:srgbClr val="8AAB47"/>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Égal 32"/>
          <p:cNvSpPr>
            <a:spLocks noChangeAspect="1"/>
          </p:cNvSpPr>
          <p:nvPr/>
        </p:nvSpPr>
        <p:spPr>
          <a:xfrm>
            <a:off x="3128526" y="5587125"/>
            <a:ext cx="456711" cy="364922"/>
          </a:xfrm>
          <a:prstGeom prst="mathEqual">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4" name="Flèche droite 33"/>
          <p:cNvSpPr>
            <a:spLocks noChangeAspect="1"/>
          </p:cNvSpPr>
          <p:nvPr/>
        </p:nvSpPr>
        <p:spPr>
          <a:xfrm rot="19015083">
            <a:off x="3795473" y="5475831"/>
            <a:ext cx="505965" cy="423129"/>
          </a:xfrm>
          <a:prstGeom prst="rightArrow">
            <a:avLst/>
          </a:prstGeom>
          <a:gradFill>
            <a:gsLst>
              <a:gs pos="0">
                <a:schemeClr val="accent6">
                  <a:lumMod val="5000"/>
                  <a:lumOff val="95000"/>
                </a:schemeClr>
              </a:gs>
              <a:gs pos="70000">
                <a:srgbClr val="FF0000"/>
              </a:gs>
              <a:gs pos="100000">
                <a:srgbClr val="FF0000"/>
              </a:gs>
            </a:gsLst>
            <a:lin ang="5400000" scaled="1"/>
          </a:gradFill>
          <a:ln w="63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5" name="Titre 1"/>
          <p:cNvSpPr txBox="1">
            <a:spLocks/>
          </p:cNvSpPr>
          <p:nvPr/>
        </p:nvSpPr>
        <p:spPr>
          <a:xfrm>
            <a:off x="2702" y="0"/>
            <a:ext cx="8229600" cy="561975"/>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altLang="fr-FR" sz="3600" dirty="0" smtClean="0">
                <a:solidFill>
                  <a:schemeClr val="bg1"/>
                </a:solidFill>
              </a:rPr>
              <a:t>ELITe InGenius</a:t>
            </a:r>
            <a:endParaRPr lang="fr-FR" altLang="fr-FR" sz="3600" dirty="0">
              <a:solidFill>
                <a:schemeClr val="bg1"/>
              </a:solidFill>
            </a:endParaRPr>
          </a:p>
        </p:txBody>
      </p:sp>
    </p:spTree>
    <p:extLst>
      <p:ext uri="{BB962C8B-B14F-4D97-AF65-F5344CB8AC3E}">
        <p14:creationId xmlns:p14="http://schemas.microsoft.com/office/powerpoint/2010/main" val="3823103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1012" y="1536499"/>
            <a:ext cx="1020020" cy="1440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3" cstate="print"/>
          <a:srcRect l="24631" t="9625" r="41579" b="6163"/>
          <a:stretch/>
        </p:blipFill>
        <p:spPr>
          <a:xfrm>
            <a:off x="1024044" y="3367532"/>
            <a:ext cx="1035900" cy="1440000"/>
          </a:xfrm>
          <a:prstGeom prst="rect">
            <a:avLst/>
          </a:prstGeom>
          <a:ln w="6350">
            <a:noFill/>
          </a:ln>
          <a:effectLst>
            <a:outerShdw blurRad="292100" dist="139700" dir="2700000" algn="tl" rotWithShape="0">
              <a:srgbClr val="333333">
                <a:alpha val="65000"/>
              </a:srgbClr>
            </a:outerShdw>
          </a:effectLst>
        </p:spPr>
      </p:pic>
      <p:pic>
        <p:nvPicPr>
          <p:cNvPr id="1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4981" y="1590254"/>
            <a:ext cx="1440000" cy="101151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767" r="44173" b="1803"/>
          <a:stretch/>
        </p:blipFill>
        <p:spPr>
          <a:xfrm>
            <a:off x="2310719" y="2804460"/>
            <a:ext cx="1024432" cy="1440000"/>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5939" y="2667352"/>
            <a:ext cx="1440000" cy="1014037"/>
          </a:xfrm>
          <a:prstGeom prst="rect">
            <a:avLst/>
          </a:prstGeom>
          <a:ln>
            <a:noFill/>
          </a:ln>
          <a:effectLst>
            <a:outerShdw blurRad="292100" dist="139700" dir="2700000" algn="tl" rotWithShape="0">
              <a:srgbClr val="333333">
                <a:alpha val="65000"/>
              </a:srgbClr>
            </a:outerShdw>
          </a:effectLst>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728" y="1564653"/>
            <a:ext cx="1440000" cy="1015818"/>
          </a:xfrm>
          <a:prstGeom prst="rect">
            <a:avLst/>
          </a:prstGeom>
          <a:ln>
            <a:noFill/>
          </a:ln>
          <a:effectLst>
            <a:outerShdw blurRad="292100" dist="139700" dir="2700000" algn="tl" rotWithShape="0">
              <a:srgbClr val="333333">
                <a:alpha val="65000"/>
              </a:srgbClr>
            </a:outerShdw>
          </a:effectLst>
        </p:spPr>
      </p:pic>
      <p:graphicFrame>
        <p:nvGraphicFramePr>
          <p:cNvPr id="23" name="Tableau 22"/>
          <p:cNvGraphicFramePr>
            <a:graphicFrameLocks noGrp="1"/>
          </p:cNvGraphicFramePr>
          <p:nvPr>
            <p:extLst>
              <p:ext uri="{D42A27DB-BD31-4B8C-83A1-F6EECF244321}">
                <p14:modId xmlns:p14="http://schemas.microsoft.com/office/powerpoint/2010/main" val="2541834722"/>
              </p:ext>
            </p:extLst>
          </p:nvPr>
        </p:nvGraphicFramePr>
        <p:xfrm>
          <a:off x="327784" y="5501257"/>
          <a:ext cx="8488432" cy="640080"/>
        </p:xfrm>
        <a:graphic>
          <a:graphicData uri="http://schemas.openxmlformats.org/drawingml/2006/table">
            <a:tbl>
              <a:tblPr>
                <a:tableStyleId>{2D5ABB26-0587-4C30-8999-92F81FD0307C}</a:tableStyleId>
              </a:tblPr>
              <a:tblGrid>
                <a:gridCol w="1061054"/>
                <a:gridCol w="1061054"/>
                <a:gridCol w="1061054"/>
                <a:gridCol w="1061054"/>
                <a:gridCol w="1061054"/>
                <a:gridCol w="1061054"/>
                <a:gridCol w="1061054"/>
                <a:gridCol w="106105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HIS </a:t>
                      </a:r>
                    </a:p>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2014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ECCMID </a:t>
                      </a:r>
                    </a:p>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2015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EMMD </a:t>
                      </a:r>
                    </a:p>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2015</a:t>
                      </a:r>
                    </a:p>
                  </a:txBody>
                  <a:tcPr/>
                </a:tc>
                <a:tc>
                  <a:txBody>
                    <a:bodyPr/>
                    <a:lstStyle/>
                    <a:p>
                      <a:pPr algn="ctr"/>
                      <a:r>
                        <a:rPr lang="fr-FR" b="1" i="0" dirty="0" smtClean="0"/>
                        <a:t>ESCV</a:t>
                      </a:r>
                      <a:r>
                        <a:rPr lang="fr-FR" b="1" i="0" baseline="0" dirty="0" smtClean="0"/>
                        <a:t> </a:t>
                      </a:r>
                    </a:p>
                    <a:p>
                      <a:pPr algn="ctr"/>
                      <a:r>
                        <a:rPr lang="fr-FR" b="1" i="0" baseline="0" dirty="0" smtClean="0"/>
                        <a:t>2016</a:t>
                      </a:r>
                      <a:endParaRPr lang="fr-FR" b="1" i="0" dirty="0"/>
                    </a:p>
                  </a:txBody>
                  <a:tcPr/>
                </a:tc>
                <a:tc>
                  <a:txBody>
                    <a:bodyPr/>
                    <a:lstStyle/>
                    <a:p>
                      <a:pPr algn="ctr"/>
                      <a:r>
                        <a:rPr lang="fr-FR" b="1" i="0" dirty="0" smtClean="0"/>
                        <a:t>ECCMID 2016</a:t>
                      </a:r>
                      <a:endParaRPr lang="fr-FR" b="1" i="0" dirty="0"/>
                    </a:p>
                  </a:txBody>
                  <a:tcPr/>
                </a:tc>
                <a:tc>
                  <a:txBody>
                    <a:bodyPr/>
                    <a:lstStyle/>
                    <a:p>
                      <a:pPr algn="ctr"/>
                      <a:r>
                        <a:rPr lang="fr-FR" b="1" i="0" dirty="0" smtClean="0"/>
                        <a:t>ESCV</a:t>
                      </a:r>
                      <a:r>
                        <a:rPr lang="fr-FR" b="1" i="0" baseline="0" dirty="0" smtClean="0"/>
                        <a:t> </a:t>
                      </a:r>
                    </a:p>
                    <a:p>
                      <a:pPr algn="ctr"/>
                      <a:r>
                        <a:rPr lang="fr-FR" b="1" i="0" baseline="0" dirty="0" smtClean="0"/>
                        <a:t>2016</a:t>
                      </a:r>
                      <a:endParaRPr lang="fr-FR" b="1" i="0" dirty="0"/>
                    </a:p>
                  </a:txBody>
                  <a:tcPr/>
                </a:tc>
                <a:tc>
                  <a:txBody>
                    <a:bodyPr/>
                    <a:lstStyle/>
                    <a:p>
                      <a:pPr algn="ctr"/>
                      <a:r>
                        <a:rPr lang="fr-FR" b="1" i="0" dirty="0" smtClean="0"/>
                        <a:t>ECMMID</a:t>
                      </a:r>
                    </a:p>
                    <a:p>
                      <a:pPr algn="ctr"/>
                      <a:r>
                        <a:rPr lang="fr-FR" b="1" i="0" dirty="0" smtClean="0"/>
                        <a:t>2017</a:t>
                      </a:r>
                      <a:endParaRPr lang="fr-FR" b="1" i="0" dirty="0"/>
                    </a:p>
                  </a:txBody>
                  <a:tcPr/>
                </a:tc>
                <a:tc>
                  <a:txBody>
                    <a:bodyPr/>
                    <a:lstStyle/>
                    <a:p>
                      <a:pPr algn="ctr"/>
                      <a:r>
                        <a:rPr lang="fr-FR" b="1" i="0" dirty="0" smtClean="0"/>
                        <a:t>ECMMID</a:t>
                      </a:r>
                    </a:p>
                    <a:p>
                      <a:pPr algn="ctr"/>
                      <a:r>
                        <a:rPr lang="fr-FR" b="1" i="0" dirty="0" smtClean="0"/>
                        <a:t>2017</a:t>
                      </a:r>
                    </a:p>
                  </a:txBody>
                  <a:tcPr/>
                </a:tc>
              </a:tr>
            </a:tbl>
          </a:graphicData>
        </a:graphic>
      </p:graphicFrame>
      <p:sp>
        <p:nvSpPr>
          <p:cNvPr id="15" name="Titre 1"/>
          <p:cNvSpPr txBox="1">
            <a:spLocks/>
          </p:cNvSpPr>
          <p:nvPr/>
        </p:nvSpPr>
        <p:spPr>
          <a:xfrm>
            <a:off x="8607" y="-27384"/>
            <a:ext cx="9137858"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Quality of Results - Scientific </a:t>
            </a:r>
            <a:r>
              <a:rPr lang="en-US" sz="3200" dirty="0" smtClean="0">
                <a:solidFill>
                  <a:schemeClr val="bg1"/>
                </a:solidFill>
              </a:rPr>
              <a:t>Posters</a:t>
            </a:r>
            <a:endParaRPr lang="en-US" sz="3200" dirty="0">
              <a:solidFill>
                <a:schemeClr val="bg1"/>
              </a:solidFill>
            </a:endParaRPr>
          </a:p>
        </p:txBody>
      </p:sp>
      <p:sp>
        <p:nvSpPr>
          <p:cNvPr id="13" name="Titre 1"/>
          <p:cNvSpPr txBox="1">
            <a:spLocks/>
          </p:cNvSpPr>
          <p:nvPr/>
        </p:nvSpPr>
        <p:spPr>
          <a:xfrm>
            <a:off x="2031032" y="404664"/>
            <a:ext cx="71129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200" dirty="0" smtClean="0">
                <a:solidFill>
                  <a:schemeClr val="bg1">
                    <a:lumMod val="50000"/>
                  </a:schemeClr>
                </a:solidFill>
              </a:rPr>
              <a:t>21 науковий плакат - </a:t>
            </a:r>
            <a:r>
              <a:rPr lang="en-US" sz="3200" dirty="0" smtClean="0">
                <a:solidFill>
                  <a:schemeClr val="bg1">
                    <a:lumMod val="50000"/>
                  </a:schemeClr>
                </a:solidFill>
              </a:rPr>
              <a:t>CE-IVD</a:t>
            </a:r>
            <a:endParaRPr lang="en-US" sz="3200" dirty="0">
              <a:solidFill>
                <a:schemeClr val="bg1">
                  <a:lumMod val="50000"/>
                </a:schemeClr>
              </a:solidFill>
            </a:endParaRPr>
          </a:p>
        </p:txBody>
      </p:sp>
      <p:cxnSp>
        <p:nvCxnSpPr>
          <p:cNvPr id="14"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rotWithShape="1">
          <a:blip r:embed="rId8" cstate="print">
            <a:extLst>
              <a:ext uri="{28A0092B-C50C-407E-A947-70E740481C1C}">
                <a14:useLocalDpi xmlns:a14="http://schemas.microsoft.com/office/drawing/2010/main" val="0"/>
              </a:ext>
            </a:extLst>
          </a:blip>
          <a:srcRect b="878"/>
          <a:stretch/>
        </p:blipFill>
        <p:spPr>
          <a:xfrm>
            <a:off x="5587516" y="1536499"/>
            <a:ext cx="1029539" cy="1440000"/>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rot="16200000">
            <a:off x="-527550" y="3161932"/>
            <a:ext cx="1939762" cy="584775"/>
          </a:xfrm>
          <a:prstGeom prst="rect">
            <a:avLst/>
          </a:prstGeom>
          <a:noFill/>
        </p:spPr>
        <p:txBody>
          <a:bodyPr wrap="none" rtlCol="0">
            <a:spAutoFit/>
          </a:bodyPr>
          <a:lstStyle/>
          <a:p>
            <a:r>
              <a:rPr lang="fr-FR" sz="3200" b="1" dirty="0" smtClean="0"/>
              <a:t>R&amp;D DATA</a:t>
            </a:r>
            <a:endParaRPr lang="fr-FR" sz="3200" b="1" dirty="0"/>
          </a:p>
        </p:txBody>
      </p:sp>
      <p:pic>
        <p:nvPicPr>
          <p:cNvPr id="16" name="Imag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7" y="3805601"/>
            <a:ext cx="1016726" cy="1440000"/>
          </a:xfrm>
          <a:prstGeom prst="rect">
            <a:avLst/>
          </a:prstGeom>
          <a:ln>
            <a:no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10" cstate="print"/>
          <a:srcRect l="-247" t="2916" r="247"/>
          <a:stretch/>
        </p:blipFill>
        <p:spPr>
          <a:xfrm>
            <a:off x="6801419" y="1594133"/>
            <a:ext cx="1800000" cy="851575"/>
          </a:xfrm>
          <a:prstGeom prst="rect">
            <a:avLst/>
          </a:prstGeom>
          <a:ln>
            <a:noFill/>
          </a:ln>
          <a:effectLst>
            <a:outerShdw blurRad="292100" dist="139700" dir="2700000" algn="tl" rotWithShape="0">
              <a:srgbClr val="333333">
                <a:alpha val="65000"/>
              </a:srgbClr>
            </a:outerShdw>
          </a:effectLst>
        </p:spPr>
      </p:pic>
      <p:pic>
        <p:nvPicPr>
          <p:cNvPr id="20" name="Image 19"/>
          <p:cNvPicPr>
            <a:picLocks noChangeAspect="1"/>
          </p:cNvPicPr>
          <p:nvPr/>
        </p:nvPicPr>
        <p:blipFill>
          <a:blip r:embed="rId11" cstate="print"/>
          <a:stretch>
            <a:fillRect/>
          </a:stretch>
        </p:blipFill>
        <p:spPr>
          <a:xfrm>
            <a:off x="6821996" y="2701364"/>
            <a:ext cx="1800000" cy="852553"/>
          </a:xfrm>
          <a:prstGeom prst="rect">
            <a:avLst/>
          </a:prstGeom>
          <a:ln>
            <a:noFill/>
          </a:ln>
          <a:effectLst>
            <a:outerShdw blurRad="292100" dist="139700" dir="2700000" algn="tl" rotWithShape="0">
              <a:srgbClr val="333333">
                <a:alpha val="65000"/>
              </a:srgbClr>
            </a:outerShdw>
          </a:effectLst>
        </p:spPr>
      </p:pic>
      <p:pic>
        <p:nvPicPr>
          <p:cNvPr id="21" name="Imag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1914" y="3163551"/>
            <a:ext cx="1017580" cy="1440000"/>
          </a:xfrm>
          <a:prstGeom prst="rect">
            <a:avLst/>
          </a:prstGeom>
          <a:ln>
            <a:noFill/>
          </a:ln>
          <a:effectLst>
            <a:outerShdw blurRad="292100" dist="139700" dir="2700000" algn="tl" rotWithShape="0">
              <a:srgbClr val="333333">
                <a:alpha val="65000"/>
              </a:srgbClr>
            </a:outerShdw>
          </a:effectLst>
        </p:spPr>
      </p:pic>
      <p:pic>
        <p:nvPicPr>
          <p:cNvPr id="2050" name="Image 9" descr="cid:image013.jpg@01D34744.AD77476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0892" y="3778053"/>
            <a:ext cx="106105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107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8607" y="-27384"/>
            <a:ext cx="9137858"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Quality of Results - Scientific </a:t>
            </a:r>
            <a:r>
              <a:rPr lang="en-US" sz="3200" dirty="0" smtClean="0">
                <a:solidFill>
                  <a:schemeClr val="bg1"/>
                </a:solidFill>
              </a:rPr>
              <a:t>Posters</a:t>
            </a:r>
            <a:endParaRPr lang="en-US" sz="3200" dirty="0">
              <a:solidFill>
                <a:schemeClr val="bg1"/>
              </a:solidFill>
            </a:endParaRPr>
          </a:p>
        </p:txBody>
      </p:sp>
      <p:sp>
        <p:nvSpPr>
          <p:cNvPr id="13" name="Titre 1"/>
          <p:cNvSpPr txBox="1">
            <a:spLocks/>
          </p:cNvSpPr>
          <p:nvPr/>
        </p:nvSpPr>
        <p:spPr>
          <a:xfrm>
            <a:off x="2031032" y="404664"/>
            <a:ext cx="71129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200" dirty="0" smtClean="0">
                <a:solidFill>
                  <a:schemeClr val="bg1">
                    <a:lumMod val="50000"/>
                  </a:schemeClr>
                </a:solidFill>
              </a:rPr>
              <a:t>21 науковий плакат - </a:t>
            </a:r>
            <a:r>
              <a:rPr lang="en-US" sz="3200" dirty="0" smtClean="0">
                <a:solidFill>
                  <a:schemeClr val="bg1">
                    <a:lumMod val="50000"/>
                  </a:schemeClr>
                </a:solidFill>
              </a:rPr>
              <a:t>CE-IVD</a:t>
            </a:r>
            <a:endParaRPr lang="en-US" sz="3200" dirty="0">
              <a:solidFill>
                <a:schemeClr val="bg1">
                  <a:lumMod val="50000"/>
                </a:schemeClr>
              </a:solidFill>
            </a:endParaRPr>
          </a:p>
        </p:txBody>
      </p:sp>
      <p:cxnSp>
        <p:nvCxnSpPr>
          <p:cNvPr id="14"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2" cstate="print"/>
          <a:srcRect l="428"/>
          <a:stretch/>
        </p:blipFill>
        <p:spPr>
          <a:xfrm>
            <a:off x="2250961" y="3869985"/>
            <a:ext cx="2277416" cy="1440000"/>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3" cstate="print"/>
          <a:stretch>
            <a:fillRect/>
          </a:stretch>
        </p:blipFill>
        <p:spPr>
          <a:xfrm>
            <a:off x="4515668" y="1624913"/>
            <a:ext cx="2550000" cy="1440000"/>
          </a:xfrm>
          <a:prstGeom prst="rect">
            <a:avLst/>
          </a:prstGeom>
          <a:ln>
            <a:noFill/>
          </a:ln>
          <a:effectLst>
            <a:outerShdw blurRad="292100" dist="139700" dir="2700000" algn="tl" rotWithShape="0">
              <a:srgbClr val="333333">
                <a:alpha val="65000"/>
              </a:srgbClr>
            </a:outerShdw>
          </a:effectLst>
        </p:spPr>
      </p:pic>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590" y="1640918"/>
            <a:ext cx="2160000" cy="1518408"/>
          </a:xfrm>
          <a:prstGeom prst="rect">
            <a:avLst/>
          </a:prstGeom>
          <a:ln>
            <a:noFill/>
          </a:ln>
          <a:effectLst>
            <a:outerShdw blurRad="292100" dist="139700" dir="2700000" algn="tl" rotWithShape="0">
              <a:srgbClr val="333333">
                <a:alpha val="65000"/>
              </a:srgbClr>
            </a:outerShdw>
          </a:effectLst>
        </p:spPr>
      </p:pic>
      <p:pic>
        <p:nvPicPr>
          <p:cNvPr id="25" name="Image 24"/>
          <p:cNvPicPr>
            <a:picLocks noChangeAspect="1"/>
          </p:cNvPicPr>
          <p:nvPr/>
        </p:nvPicPr>
        <p:blipFill>
          <a:blip r:embed="rId5" cstate="print"/>
          <a:stretch>
            <a:fillRect/>
          </a:stretch>
        </p:blipFill>
        <p:spPr>
          <a:xfrm>
            <a:off x="811417" y="3509985"/>
            <a:ext cx="1365001" cy="1800000"/>
          </a:xfrm>
          <a:prstGeom prst="rect">
            <a:avLst/>
          </a:prstGeom>
          <a:ln>
            <a:noFill/>
          </a:ln>
          <a:effectLst>
            <a:outerShdw blurRad="292100" dist="139700" dir="2700000" algn="tl" rotWithShape="0">
              <a:srgbClr val="333333">
                <a:alpha val="65000"/>
              </a:srgbClr>
            </a:outerShdw>
          </a:effectLst>
        </p:spPr>
      </p:pic>
      <p:pic>
        <p:nvPicPr>
          <p:cNvPr id="26" name="Image 25"/>
          <p:cNvPicPr>
            <a:picLocks noChangeAspect="1"/>
          </p:cNvPicPr>
          <p:nvPr/>
        </p:nvPicPr>
        <p:blipFill>
          <a:blip r:embed="rId6" cstate="print"/>
          <a:stretch>
            <a:fillRect/>
          </a:stretch>
        </p:blipFill>
        <p:spPr>
          <a:xfrm>
            <a:off x="3137095" y="1626177"/>
            <a:ext cx="1244068" cy="1800000"/>
          </a:xfrm>
          <a:prstGeom prst="rect">
            <a:avLst/>
          </a:prstGeom>
          <a:ln>
            <a:noFill/>
          </a:ln>
          <a:effectLst>
            <a:outerShdw blurRad="292100" dist="139700" dir="2700000" algn="tl" rotWithShape="0">
              <a:srgbClr val="333333">
                <a:alpha val="65000"/>
              </a:srgbClr>
            </a:outerShdw>
          </a:effectLst>
        </p:spPr>
      </p:pic>
      <p:graphicFrame>
        <p:nvGraphicFramePr>
          <p:cNvPr id="27" name="Tableau 26"/>
          <p:cNvGraphicFramePr>
            <a:graphicFrameLocks noGrp="1"/>
          </p:cNvGraphicFramePr>
          <p:nvPr>
            <p:extLst>
              <p:ext uri="{D42A27DB-BD31-4B8C-83A1-F6EECF244321}">
                <p14:modId xmlns:p14="http://schemas.microsoft.com/office/powerpoint/2010/main" val="820490293"/>
              </p:ext>
            </p:extLst>
          </p:nvPr>
        </p:nvGraphicFramePr>
        <p:xfrm>
          <a:off x="442333" y="5474977"/>
          <a:ext cx="8422353" cy="640080"/>
        </p:xfrm>
        <a:graphic>
          <a:graphicData uri="http://schemas.openxmlformats.org/drawingml/2006/table">
            <a:tbl>
              <a:tblPr>
                <a:tableStyleId>{2D5ABB26-0587-4C30-8999-92F81FD0307C}</a:tableStyleId>
              </a:tblPr>
              <a:tblGrid>
                <a:gridCol w="1386383"/>
                <a:gridCol w="1407194"/>
                <a:gridCol w="1407194"/>
                <a:gridCol w="1407194"/>
                <a:gridCol w="1407194"/>
                <a:gridCol w="140719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ECCMD 2016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smtClean="0"/>
                        <a:t>UK </a:t>
                      </a:r>
                      <a:r>
                        <a:rPr lang="fr-FR" b="1" i="0" dirty="0" err="1" smtClean="0"/>
                        <a:t>Congress</a:t>
                      </a:r>
                      <a:r>
                        <a:rPr lang="fr-FR" b="1" i="0" dirty="0" smtClean="0"/>
                        <a:t>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i="0" dirty="0" smtClean="0"/>
                        <a:t>NL </a:t>
                      </a:r>
                      <a:r>
                        <a:rPr lang="fr-FR" b="1" i="0" dirty="0" err="1" smtClean="0"/>
                        <a:t>Congress</a:t>
                      </a:r>
                      <a:r>
                        <a:rPr lang="fr-FR" b="1" i="0" dirty="0" smtClean="0"/>
                        <a:t>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smtClean="0"/>
                        <a:t>ECCMID 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smtClean="0">
                          <a:solidFill>
                            <a:schemeClr val="tx1"/>
                          </a:solidFill>
                        </a:rPr>
                        <a:t>ESCV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smtClean="0">
                          <a:solidFill>
                            <a:schemeClr val="tx1"/>
                          </a:solidFill>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smtClean="0">
                          <a:solidFill>
                            <a:schemeClr val="tx1"/>
                          </a:solidFill>
                        </a:rPr>
                        <a:t>EMMD</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i="0" dirty="0" smtClean="0">
                          <a:solidFill>
                            <a:schemeClr val="tx1"/>
                          </a:solidFill>
                        </a:rPr>
                        <a:t>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 name="ZoneTexte 27"/>
          <p:cNvSpPr txBox="1"/>
          <p:nvPr/>
        </p:nvSpPr>
        <p:spPr>
          <a:xfrm rot="16200000">
            <a:off x="-960038" y="3161932"/>
            <a:ext cx="2804742" cy="584775"/>
          </a:xfrm>
          <a:prstGeom prst="rect">
            <a:avLst/>
          </a:prstGeom>
          <a:noFill/>
        </p:spPr>
        <p:txBody>
          <a:bodyPr wrap="none" rtlCol="0">
            <a:spAutoFit/>
          </a:bodyPr>
          <a:lstStyle/>
          <a:p>
            <a:r>
              <a:rPr lang="fr-FR" sz="3200" b="1" dirty="0" smtClean="0"/>
              <a:t>Customer DATA</a:t>
            </a:r>
            <a:endParaRPr lang="fr-FR" sz="3200" b="1" dirty="0"/>
          </a:p>
        </p:txBody>
      </p:sp>
      <p:pic>
        <p:nvPicPr>
          <p:cNvPr id="1026" name="Image 2" descr="cid:image009.png@01D3438A.969C74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4245" y="1624913"/>
            <a:ext cx="1314734"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7" descr="cid:image009.jpg@01D34744.AD77476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5756" y="3509985"/>
            <a:ext cx="1448704"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8" descr="cid:image010.jpg@01D34744.AD77476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63559" y="3509985"/>
            <a:ext cx="135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6" descr="cid:image012.jpg@01D34744.AD77476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1709" y="3509985"/>
            <a:ext cx="138778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9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94" y="-85402"/>
            <a:ext cx="8229600" cy="562074"/>
          </a:xfrm>
        </p:spPr>
        <p:txBody>
          <a:bodyPr>
            <a:noAutofit/>
          </a:bodyPr>
          <a:lstStyle/>
          <a:p>
            <a:pPr algn="l"/>
            <a:r>
              <a:rPr lang="fr-FR" sz="3600" dirty="0" smtClean="0">
                <a:solidFill>
                  <a:schemeClr val="bg1"/>
                </a:solidFill>
              </a:rPr>
              <a:t>ELITe InGenius™</a:t>
            </a:r>
            <a:endParaRPr lang="fr-FR" sz="3600" dirty="0">
              <a:solidFill>
                <a:schemeClr val="bg1"/>
              </a:solidFill>
            </a:endParaRPr>
          </a:p>
        </p:txBody>
      </p:sp>
      <p:sp>
        <p:nvSpPr>
          <p:cNvPr id="5" name="Titre 1"/>
          <p:cNvSpPr txBox="1">
            <a:spLocks/>
          </p:cNvSpPr>
          <p:nvPr/>
        </p:nvSpPr>
        <p:spPr>
          <a:xfrm>
            <a:off x="2031032" y="404664"/>
            <a:ext cx="71129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600" dirty="0">
              <a:solidFill>
                <a:schemeClr val="bg1">
                  <a:lumMod val="50000"/>
                </a:schemeClr>
              </a:solidFill>
            </a:endParaRPr>
          </a:p>
        </p:txBody>
      </p:sp>
      <p:cxnSp>
        <p:nvCxnSpPr>
          <p:cNvPr id="6"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p:txBody>
          <a:bodyPr/>
          <a:lstStyle/>
          <a:p>
            <a:r>
              <a:rPr lang="fr-FR" smtClean="0"/>
              <a:t>INTERNAL USE</a:t>
            </a:r>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2372857843"/>
              </p:ext>
            </p:extLst>
          </p:nvPr>
        </p:nvGraphicFramePr>
        <p:xfrm>
          <a:off x="840661" y="1570686"/>
          <a:ext cx="8021743" cy="4129586"/>
        </p:xfrm>
        <a:graphic>
          <a:graphicData uri="http://schemas.openxmlformats.org/drawingml/2006/table">
            <a:tbl>
              <a:tblPr firstRow="1" firstCol="1" bandRow="1"/>
              <a:tblGrid>
                <a:gridCol w="1044000"/>
                <a:gridCol w="6977743"/>
              </a:tblGrid>
              <a:tr h="495844">
                <a:tc>
                  <a:txBody>
                    <a:bodyPr/>
                    <a:lstStyle/>
                    <a:p>
                      <a:pPr algn="ctr"/>
                      <a:endParaRPr lang="fr-FR" sz="1400" b="1" dirty="0">
                        <a:solidFill>
                          <a:schemeClr val="bg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r>
                        <a:rPr lang="uk-UA" sz="1400" b="1" dirty="0" smtClean="0">
                          <a:solidFill>
                            <a:schemeClr val="bg1"/>
                          </a:solidFill>
                        </a:rPr>
                        <a:t>заголовок</a:t>
                      </a:r>
                      <a:endParaRPr lang="fr-FR" sz="1400" b="1" dirty="0">
                        <a:solidFill>
                          <a:schemeClr val="bg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r>
              <a:tr h="475183">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altLang="fr-FR" sz="1100" kern="1200" dirty="0" err="1" smtClean="0">
                          <a:solidFill>
                            <a:schemeClr val="tx1"/>
                          </a:solidFill>
                          <a:latin typeface="+mn-lt"/>
                          <a:ea typeface="+mn-ea"/>
                          <a:cs typeface="+mn-cs"/>
                        </a:rPr>
                        <a:t>Створення</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робочого</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майстер-міксу</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монореагента</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з</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реагентів</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специфічних</a:t>
                      </a:r>
                      <a:r>
                        <a:rPr lang="ru-RU" altLang="fr-FR" sz="1100" kern="1200" dirty="0" smtClean="0">
                          <a:solidFill>
                            <a:schemeClr val="tx1"/>
                          </a:solidFill>
                          <a:latin typeface="+mn-lt"/>
                          <a:ea typeface="+mn-ea"/>
                          <a:cs typeface="+mn-cs"/>
                        </a:rPr>
                        <a:t> для </a:t>
                      </a:r>
                      <a:r>
                        <a:rPr lang="ru-RU" altLang="fr-FR" sz="1100" kern="1200" dirty="0" err="1" smtClean="0">
                          <a:solidFill>
                            <a:schemeClr val="tx1"/>
                          </a:solidFill>
                          <a:latin typeface="+mn-lt"/>
                          <a:ea typeface="+mn-ea"/>
                          <a:cs typeface="+mn-cs"/>
                        </a:rPr>
                        <a:t>аналіту</a:t>
                      </a:r>
                      <a:r>
                        <a:rPr lang="ru-RU" altLang="fr-FR" sz="1100" kern="1200" dirty="0" smtClean="0">
                          <a:solidFill>
                            <a:schemeClr val="tx1"/>
                          </a:solidFill>
                          <a:latin typeface="+mn-lt"/>
                          <a:ea typeface="+mn-ea"/>
                          <a:cs typeface="+mn-cs"/>
                        </a:rPr>
                        <a:t> (</a:t>
                      </a:r>
                      <a:r>
                        <a:rPr lang="en-US" altLang="fr-FR" sz="1100" kern="1200" dirty="0" smtClean="0">
                          <a:solidFill>
                            <a:schemeClr val="tx1"/>
                          </a:solidFill>
                          <a:latin typeface="+mn-lt"/>
                          <a:ea typeface="+mn-ea"/>
                          <a:cs typeface="+mn-cs"/>
                        </a:rPr>
                        <a:t>ASR), </a:t>
                      </a:r>
                      <a:r>
                        <a:rPr lang="ru-RU" altLang="fr-FR" sz="1100" kern="1200" dirty="0" smtClean="0">
                          <a:solidFill>
                            <a:schemeClr val="tx1"/>
                          </a:solidFill>
                          <a:latin typeface="+mn-lt"/>
                          <a:ea typeface="+mn-ea"/>
                          <a:cs typeface="+mn-cs"/>
                        </a:rPr>
                        <a:t>для </a:t>
                      </a:r>
                      <a:r>
                        <a:rPr lang="ru-RU" altLang="fr-FR" sz="1100" kern="1200" dirty="0" err="1" smtClean="0">
                          <a:solidFill>
                            <a:schemeClr val="tx1"/>
                          </a:solidFill>
                          <a:latin typeface="+mn-lt"/>
                          <a:ea typeface="+mn-ea"/>
                          <a:cs typeface="+mn-cs"/>
                        </a:rPr>
                        <a:t>зменшення</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відмінностей</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між</a:t>
                      </a:r>
                      <a:r>
                        <a:rPr lang="ru-RU" altLang="fr-FR" sz="1100" kern="1200" dirty="0" smtClean="0">
                          <a:solidFill>
                            <a:schemeClr val="tx1"/>
                          </a:solidFill>
                          <a:latin typeface="+mn-lt"/>
                          <a:ea typeface="+mn-ea"/>
                          <a:cs typeface="+mn-cs"/>
                        </a:rPr>
                        <a:t> операторами, </a:t>
                      </a:r>
                      <a:r>
                        <a:rPr lang="ru-RU" altLang="fr-FR" sz="1100" kern="1200" dirty="0" err="1" smtClean="0">
                          <a:solidFill>
                            <a:schemeClr val="tx1"/>
                          </a:solidFill>
                          <a:latin typeface="+mn-lt"/>
                          <a:ea typeface="+mn-ea"/>
                          <a:cs typeface="+mn-cs"/>
                        </a:rPr>
                        <a:t>оптимізації</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робочого</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процесу</a:t>
                      </a:r>
                      <a:r>
                        <a:rPr lang="ru-RU" altLang="fr-FR" sz="1100" kern="1200" dirty="0" smtClean="0">
                          <a:solidFill>
                            <a:schemeClr val="tx1"/>
                          </a:solidFill>
                          <a:latin typeface="+mn-lt"/>
                          <a:ea typeface="+mn-ea"/>
                          <a:cs typeface="+mn-cs"/>
                        </a:rPr>
                        <a:t> в </a:t>
                      </a:r>
                      <a:r>
                        <a:rPr lang="ru-RU" altLang="fr-FR" sz="1100" kern="1200" dirty="0" err="1" smtClean="0">
                          <a:solidFill>
                            <a:schemeClr val="tx1"/>
                          </a:solidFill>
                          <a:latin typeface="+mn-lt"/>
                          <a:ea typeface="+mn-ea"/>
                          <a:cs typeface="+mn-cs"/>
                        </a:rPr>
                        <a:t>лабораторії</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і</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поліпшення</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результатів</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і</a:t>
                      </a:r>
                      <a:r>
                        <a:rPr lang="ru-RU" altLang="fr-FR" sz="1100" kern="1200" dirty="0" smtClean="0">
                          <a:solidFill>
                            <a:schemeClr val="tx1"/>
                          </a:solidFill>
                          <a:latin typeface="+mn-lt"/>
                          <a:ea typeface="+mn-ea"/>
                          <a:cs typeface="+mn-cs"/>
                        </a:rPr>
                        <a:t> часу </a:t>
                      </a:r>
                      <a:r>
                        <a:rPr lang="ru-RU" altLang="fr-FR" sz="1100" kern="1200" dirty="0" err="1" smtClean="0">
                          <a:solidFill>
                            <a:schemeClr val="tx1"/>
                          </a:solidFill>
                          <a:latin typeface="+mn-lt"/>
                          <a:ea typeface="+mn-ea"/>
                          <a:cs typeface="+mn-cs"/>
                        </a:rPr>
                        <a:t>виконання</a:t>
                      </a:r>
                      <a:r>
                        <a:rPr lang="ru-RU" altLang="fr-FR" sz="1100" kern="1200" dirty="0" smtClean="0">
                          <a:solidFill>
                            <a:schemeClr val="tx1"/>
                          </a:solidFill>
                          <a:latin typeface="+mn-lt"/>
                          <a:ea typeface="+mn-ea"/>
                          <a:cs typeface="+mn-cs"/>
                        </a:rPr>
                        <a:t> - </a:t>
                      </a:r>
                      <a:r>
                        <a:rPr lang="ru-RU" altLang="fr-FR" sz="1100" kern="1200" dirty="0" err="1" smtClean="0">
                          <a:solidFill>
                            <a:schemeClr val="tx1"/>
                          </a:solidFill>
                          <a:latin typeface="+mn-lt"/>
                          <a:ea typeface="+mn-ea"/>
                          <a:cs typeface="+mn-cs"/>
                        </a:rPr>
                        <a:t>Університет</a:t>
                      </a:r>
                      <a:r>
                        <a:rPr lang="ru-RU" altLang="fr-FR" sz="1100" kern="1200" dirty="0" smtClean="0">
                          <a:solidFill>
                            <a:schemeClr val="tx1"/>
                          </a:solidFill>
                          <a:latin typeface="+mn-lt"/>
                          <a:ea typeface="+mn-ea"/>
                          <a:cs typeface="+mn-cs"/>
                        </a:rPr>
                        <a:t> </a:t>
                      </a:r>
                      <a:r>
                        <a:rPr lang="ru-RU" altLang="fr-FR" sz="1100" kern="1200" dirty="0" err="1" smtClean="0">
                          <a:solidFill>
                            <a:schemeClr val="tx1"/>
                          </a:solidFill>
                          <a:latin typeface="+mn-lt"/>
                          <a:ea typeface="+mn-ea"/>
                          <a:cs typeface="+mn-cs"/>
                        </a:rPr>
                        <a:t>Майамі</a:t>
                      </a:r>
                      <a:r>
                        <a:rPr lang="ru-RU" altLang="fr-FR" sz="1100" kern="1200" dirty="0" smtClean="0">
                          <a:solidFill>
                            <a:schemeClr val="tx1"/>
                          </a:solidFill>
                          <a:latin typeface="+mn-lt"/>
                          <a:ea typeface="+mn-ea"/>
                          <a:cs typeface="+mn-cs"/>
                        </a:rPr>
                        <a:t> - доктор </a:t>
                      </a:r>
                      <a:r>
                        <a:rPr lang="ru-RU" altLang="fr-FR" sz="1100" kern="1200" dirty="0" err="1" smtClean="0">
                          <a:solidFill>
                            <a:schemeClr val="tx1"/>
                          </a:solidFill>
                          <a:latin typeface="+mn-lt"/>
                          <a:ea typeface="+mn-ea"/>
                          <a:cs typeface="+mn-cs"/>
                        </a:rPr>
                        <a:t>Руїз</a:t>
                      </a:r>
                      <a:endParaRPr lang="fr-FR" alt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475183">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uk-UA" altLang="fr-FR" sz="1100" kern="1200" dirty="0" err="1" smtClean="0">
                          <a:solidFill>
                            <a:schemeClr val="tx1"/>
                          </a:solidFill>
                          <a:latin typeface="+mn-lt"/>
                          <a:ea typeface="+mn-ea"/>
                          <a:cs typeface="+mn-cs"/>
                        </a:rPr>
                        <a:t>Валідація</a:t>
                      </a:r>
                      <a:r>
                        <a:rPr lang="uk-UA" altLang="fr-FR" sz="1100" kern="1200" dirty="0" smtClean="0">
                          <a:solidFill>
                            <a:schemeClr val="tx1"/>
                          </a:solidFill>
                          <a:latin typeface="+mn-lt"/>
                          <a:ea typeface="+mn-ea"/>
                          <a:cs typeface="+mn-cs"/>
                        </a:rPr>
                        <a:t> </a:t>
                      </a:r>
                      <a:r>
                        <a:rPr lang="en-US" altLang="fr-FR" sz="1100" kern="1200" dirty="0" smtClean="0">
                          <a:solidFill>
                            <a:schemeClr val="tx1"/>
                          </a:solidFill>
                          <a:latin typeface="+mn-lt"/>
                          <a:ea typeface="+mn-ea"/>
                          <a:cs typeface="+mn-cs"/>
                        </a:rPr>
                        <a:t>MGB Alert CMV ASR </a:t>
                      </a:r>
                      <a:r>
                        <a:rPr lang="uk-UA" altLang="fr-FR" sz="1100" kern="1200" dirty="0" smtClean="0">
                          <a:solidFill>
                            <a:schemeClr val="tx1"/>
                          </a:solidFill>
                          <a:latin typeface="+mn-lt"/>
                          <a:ea typeface="+mn-ea"/>
                          <a:cs typeface="+mn-cs"/>
                        </a:rPr>
                        <a:t>в системі </a:t>
                      </a:r>
                      <a:r>
                        <a:rPr lang="en-US" altLang="fr-FR" sz="1100" kern="1200" dirty="0" err="1" smtClean="0">
                          <a:solidFill>
                            <a:schemeClr val="tx1"/>
                          </a:solidFill>
                          <a:latin typeface="+mn-lt"/>
                          <a:ea typeface="+mn-ea"/>
                          <a:cs typeface="+mn-cs"/>
                        </a:rPr>
                        <a:t>ElitechGroup</a:t>
                      </a:r>
                      <a:r>
                        <a:rPr lang="en-US" altLang="fr-FR" sz="1100" kern="1200" dirty="0" smtClean="0">
                          <a:solidFill>
                            <a:schemeClr val="tx1"/>
                          </a:solidFill>
                          <a:latin typeface="+mn-lt"/>
                          <a:ea typeface="+mn-ea"/>
                          <a:cs typeface="+mn-cs"/>
                        </a:rPr>
                        <a:t> </a:t>
                      </a:r>
                      <a:r>
                        <a:rPr lang="en-US" altLang="fr-FR" sz="1100" kern="1200" dirty="0" err="1" smtClean="0">
                          <a:solidFill>
                            <a:schemeClr val="tx1"/>
                          </a:solidFill>
                          <a:latin typeface="+mn-lt"/>
                          <a:ea typeface="+mn-ea"/>
                          <a:cs typeface="+mn-cs"/>
                        </a:rPr>
                        <a:t>ELITe</a:t>
                      </a:r>
                      <a:r>
                        <a:rPr lang="en-US" altLang="fr-FR" sz="1100" kern="1200" dirty="0" smtClean="0">
                          <a:solidFill>
                            <a:schemeClr val="tx1"/>
                          </a:solidFill>
                          <a:latin typeface="+mn-lt"/>
                          <a:ea typeface="+mn-ea"/>
                          <a:cs typeface="+mn-cs"/>
                        </a:rPr>
                        <a:t> </a:t>
                      </a:r>
                      <a:r>
                        <a:rPr lang="en-US" altLang="fr-FR" sz="1100" kern="1200" dirty="0" err="1" smtClean="0">
                          <a:solidFill>
                            <a:schemeClr val="tx1"/>
                          </a:solidFill>
                          <a:latin typeface="+mn-lt"/>
                          <a:ea typeface="+mn-ea"/>
                          <a:cs typeface="+mn-cs"/>
                        </a:rPr>
                        <a:t>InGenius</a:t>
                      </a:r>
                      <a:r>
                        <a:rPr lang="en-US" altLang="fr-FR" sz="1100" kern="1200" dirty="0" smtClean="0">
                          <a:solidFill>
                            <a:schemeClr val="tx1"/>
                          </a:solidFill>
                          <a:latin typeface="+mn-lt"/>
                          <a:ea typeface="+mn-ea"/>
                          <a:cs typeface="+mn-cs"/>
                        </a:rPr>
                        <a:t> «</a:t>
                      </a:r>
                      <a:r>
                        <a:rPr lang="uk-UA" altLang="fr-FR" sz="1100" kern="1200" dirty="0" smtClean="0">
                          <a:solidFill>
                            <a:schemeClr val="tx1"/>
                          </a:solidFill>
                          <a:latin typeface="+mn-lt"/>
                          <a:ea typeface="+mn-ea"/>
                          <a:cs typeface="+mn-cs"/>
                        </a:rPr>
                        <a:t>зразок-результат» - Університет </a:t>
                      </a:r>
                      <a:r>
                        <a:rPr lang="uk-UA" altLang="fr-FR" sz="1100" kern="1200" dirty="0" err="1" smtClean="0">
                          <a:solidFill>
                            <a:schemeClr val="tx1"/>
                          </a:solidFill>
                          <a:latin typeface="+mn-lt"/>
                          <a:ea typeface="+mn-ea"/>
                          <a:cs typeface="+mn-cs"/>
                        </a:rPr>
                        <a:t>Майамі</a:t>
                      </a:r>
                      <a:r>
                        <a:rPr lang="uk-UA" altLang="fr-FR" sz="1100" kern="1200" dirty="0" smtClean="0">
                          <a:solidFill>
                            <a:schemeClr val="tx1"/>
                          </a:solidFill>
                          <a:latin typeface="+mn-lt"/>
                          <a:ea typeface="+mn-ea"/>
                          <a:cs typeface="+mn-cs"/>
                        </a:rPr>
                        <a:t> - д-р </a:t>
                      </a:r>
                      <a:r>
                        <a:rPr lang="uk-UA" altLang="fr-FR" sz="1100" kern="1200" dirty="0" err="1" smtClean="0">
                          <a:solidFill>
                            <a:schemeClr val="tx1"/>
                          </a:solidFill>
                          <a:latin typeface="+mn-lt"/>
                          <a:ea typeface="+mn-ea"/>
                          <a:cs typeface="+mn-cs"/>
                        </a:rPr>
                        <a:t>Руїз</a:t>
                      </a:r>
                      <a:endParaRPr lang="fr-FR" alt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326962">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uk-UA" sz="1100" kern="1200" dirty="0" err="1" smtClean="0">
                          <a:solidFill>
                            <a:schemeClr val="tx1"/>
                          </a:solidFill>
                          <a:latin typeface="+mn-lt"/>
                          <a:ea typeface="+mn-ea"/>
                          <a:cs typeface="+mn-cs"/>
                        </a:rPr>
                        <a:t>Валідація</a:t>
                      </a:r>
                      <a:r>
                        <a:rPr lang="uk-UA"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ASR-</a:t>
                      </a:r>
                      <a:r>
                        <a:rPr lang="uk-UA" sz="1100" kern="1200" dirty="0" smtClean="0">
                          <a:solidFill>
                            <a:schemeClr val="tx1"/>
                          </a:solidFill>
                          <a:latin typeface="+mn-lt"/>
                          <a:ea typeface="+mn-ea"/>
                          <a:cs typeface="+mn-cs"/>
                        </a:rPr>
                        <a:t>сигналу </a:t>
                      </a:r>
                      <a:r>
                        <a:rPr lang="en-US" sz="1100" kern="1200" dirty="0" smtClean="0">
                          <a:solidFill>
                            <a:schemeClr val="tx1"/>
                          </a:solidFill>
                          <a:latin typeface="+mn-lt"/>
                          <a:ea typeface="+mn-ea"/>
                          <a:cs typeface="+mn-cs"/>
                        </a:rPr>
                        <a:t>BK Virus ASR </a:t>
                      </a:r>
                      <a:r>
                        <a:rPr lang="uk-UA" sz="1100" kern="1200" dirty="0" smtClean="0">
                          <a:solidFill>
                            <a:schemeClr val="tx1"/>
                          </a:solidFill>
                          <a:latin typeface="+mn-lt"/>
                          <a:ea typeface="+mn-ea"/>
                          <a:cs typeface="+mn-cs"/>
                        </a:rPr>
                        <a:t>для системи зразків та отримання результатів </a:t>
                      </a:r>
                      <a:r>
                        <a:rPr lang="en-US" sz="1100" kern="1200" dirty="0" err="1" smtClean="0">
                          <a:solidFill>
                            <a:schemeClr val="tx1"/>
                          </a:solidFill>
                          <a:latin typeface="+mn-lt"/>
                          <a:ea typeface="+mn-ea"/>
                          <a:cs typeface="+mn-cs"/>
                        </a:rPr>
                        <a:t>ELITechGroup</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 - </a:t>
                      </a:r>
                      <a:r>
                        <a:rPr lang="uk-UA" sz="1100" kern="1200" dirty="0" smtClean="0">
                          <a:solidFill>
                            <a:schemeClr val="tx1"/>
                          </a:solidFill>
                          <a:latin typeface="+mn-lt"/>
                          <a:ea typeface="+mn-ea"/>
                          <a:cs typeface="+mn-cs"/>
                        </a:rPr>
                        <a:t>Університет </a:t>
                      </a:r>
                      <a:r>
                        <a:rPr lang="uk-UA" sz="1100" kern="1200" dirty="0" err="1" smtClean="0">
                          <a:solidFill>
                            <a:schemeClr val="tx1"/>
                          </a:solidFill>
                          <a:latin typeface="+mn-lt"/>
                          <a:ea typeface="+mn-ea"/>
                          <a:cs typeface="+mn-cs"/>
                        </a:rPr>
                        <a:t>Майамі</a:t>
                      </a:r>
                      <a:r>
                        <a:rPr lang="uk-UA" sz="1100" kern="1200" dirty="0" smtClean="0">
                          <a:solidFill>
                            <a:schemeClr val="tx1"/>
                          </a:solidFill>
                          <a:latin typeface="+mn-lt"/>
                          <a:ea typeface="+mn-ea"/>
                          <a:cs typeface="+mn-cs"/>
                        </a:rPr>
                        <a:t> - Д-р </a:t>
                      </a:r>
                      <a:r>
                        <a:rPr lang="uk-UA" sz="1100" kern="1200" dirty="0" err="1" smtClean="0">
                          <a:solidFill>
                            <a:schemeClr val="tx1"/>
                          </a:solidFill>
                          <a:latin typeface="+mn-lt"/>
                          <a:ea typeface="+mn-ea"/>
                          <a:cs typeface="+mn-cs"/>
                        </a:rPr>
                        <a:t>Руїс</a:t>
                      </a:r>
                      <a:endParaRPr lang="fr-FR" alt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475183">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uk-UA" sz="1100" kern="1200" dirty="0" err="1" smtClean="0">
                          <a:solidFill>
                            <a:schemeClr val="tx1"/>
                          </a:solidFill>
                          <a:latin typeface="+mn-lt"/>
                          <a:ea typeface="+mn-ea"/>
                          <a:cs typeface="+mn-cs"/>
                        </a:rPr>
                        <a:t>Валідація</a:t>
                      </a:r>
                      <a:r>
                        <a:rPr lang="uk-UA"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MGB Alert EBV ASR </a:t>
                      </a:r>
                      <a:r>
                        <a:rPr lang="uk-UA" sz="1100" kern="1200" dirty="0" smtClean="0">
                          <a:solidFill>
                            <a:schemeClr val="tx1"/>
                          </a:solidFill>
                          <a:latin typeface="+mn-lt"/>
                          <a:ea typeface="+mn-ea"/>
                          <a:cs typeface="+mn-cs"/>
                        </a:rPr>
                        <a:t>в системі </a:t>
                      </a:r>
                      <a:r>
                        <a:rPr lang="en-US" sz="1100" kern="1200" dirty="0" err="1" smtClean="0">
                          <a:solidFill>
                            <a:schemeClr val="tx1"/>
                          </a:solidFill>
                          <a:latin typeface="+mn-lt"/>
                          <a:ea typeface="+mn-ea"/>
                          <a:cs typeface="+mn-cs"/>
                        </a:rPr>
                        <a:t>ELITechGroup</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зразок-результат» - Університет </a:t>
                      </a:r>
                      <a:r>
                        <a:rPr lang="uk-UA" sz="1100" kern="1200" dirty="0" err="1" smtClean="0">
                          <a:solidFill>
                            <a:schemeClr val="tx1"/>
                          </a:solidFill>
                          <a:latin typeface="+mn-lt"/>
                          <a:ea typeface="+mn-ea"/>
                          <a:cs typeface="+mn-cs"/>
                        </a:rPr>
                        <a:t>Майамі</a:t>
                      </a:r>
                      <a:r>
                        <a:rPr lang="uk-UA" sz="1100" kern="1200" dirty="0" smtClean="0">
                          <a:solidFill>
                            <a:schemeClr val="tx1"/>
                          </a:solidFill>
                          <a:latin typeface="+mn-lt"/>
                          <a:ea typeface="+mn-ea"/>
                          <a:cs typeface="+mn-cs"/>
                        </a:rPr>
                        <a:t> - д-р </a:t>
                      </a:r>
                      <a:r>
                        <a:rPr lang="uk-UA" sz="1100" kern="1200" dirty="0" err="1" smtClean="0">
                          <a:solidFill>
                            <a:schemeClr val="tx1"/>
                          </a:solidFill>
                          <a:latin typeface="+mn-lt"/>
                          <a:ea typeface="+mn-ea"/>
                          <a:cs typeface="+mn-cs"/>
                        </a:rPr>
                        <a:t>Руїз</a:t>
                      </a:r>
                      <a:endParaRPr lang="fr-FR" alt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475183">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uk-UA" altLang="fr-FR" sz="1100" kern="1200" dirty="0" smtClean="0">
                          <a:solidFill>
                            <a:schemeClr val="tx1"/>
                          </a:solidFill>
                          <a:latin typeface="+mn-lt"/>
                          <a:ea typeface="+mn-ea"/>
                          <a:cs typeface="+mn-cs"/>
                        </a:rPr>
                        <a:t>Оцінка декількох стандартних панелей </a:t>
                      </a:r>
                      <a:r>
                        <a:rPr lang="en-US" altLang="fr-FR" sz="1100" kern="1200" dirty="0" smtClean="0">
                          <a:solidFill>
                            <a:schemeClr val="tx1"/>
                          </a:solidFill>
                          <a:latin typeface="+mn-lt"/>
                          <a:ea typeface="+mn-ea"/>
                          <a:cs typeface="+mn-cs"/>
                        </a:rPr>
                        <a:t>EBV </a:t>
                      </a:r>
                      <a:r>
                        <a:rPr lang="uk-UA" altLang="fr-FR" sz="1100" kern="1200" dirty="0" smtClean="0">
                          <a:solidFill>
                            <a:schemeClr val="tx1"/>
                          </a:solidFill>
                          <a:latin typeface="+mn-lt"/>
                          <a:ea typeface="+mn-ea"/>
                          <a:cs typeface="+mn-cs"/>
                        </a:rPr>
                        <a:t>на зразку </a:t>
                      </a:r>
                      <a:r>
                        <a:rPr lang="en-US" altLang="fr-FR" sz="1100" kern="1200" dirty="0" err="1" smtClean="0">
                          <a:solidFill>
                            <a:schemeClr val="tx1"/>
                          </a:solidFill>
                          <a:latin typeface="+mn-lt"/>
                          <a:ea typeface="+mn-ea"/>
                          <a:cs typeface="+mn-cs"/>
                        </a:rPr>
                        <a:t>ELITe</a:t>
                      </a:r>
                      <a:r>
                        <a:rPr lang="en-US" altLang="fr-FR" sz="1100" kern="1200" dirty="0" smtClean="0">
                          <a:solidFill>
                            <a:schemeClr val="tx1"/>
                          </a:solidFill>
                          <a:latin typeface="+mn-lt"/>
                          <a:ea typeface="+mn-ea"/>
                          <a:cs typeface="+mn-cs"/>
                        </a:rPr>
                        <a:t> </a:t>
                      </a:r>
                      <a:r>
                        <a:rPr lang="en-US" altLang="fr-FR" sz="1100" kern="1200" dirty="0" err="1" smtClean="0">
                          <a:solidFill>
                            <a:schemeClr val="tx1"/>
                          </a:solidFill>
                          <a:latin typeface="+mn-lt"/>
                          <a:ea typeface="+mn-ea"/>
                          <a:cs typeface="+mn-cs"/>
                        </a:rPr>
                        <a:t>InGenius</a:t>
                      </a:r>
                      <a:r>
                        <a:rPr lang="en-US" altLang="fr-FR" sz="1100" kern="1200" dirty="0" smtClean="0">
                          <a:solidFill>
                            <a:schemeClr val="tx1"/>
                          </a:solidFill>
                          <a:latin typeface="+mn-lt"/>
                          <a:ea typeface="+mn-ea"/>
                          <a:cs typeface="+mn-cs"/>
                        </a:rPr>
                        <a:t> </a:t>
                      </a:r>
                      <a:r>
                        <a:rPr lang="uk-UA" altLang="fr-FR" sz="1100" kern="1200" dirty="0" smtClean="0">
                          <a:solidFill>
                            <a:schemeClr val="tx1"/>
                          </a:solidFill>
                          <a:latin typeface="+mn-lt"/>
                          <a:ea typeface="+mn-ea"/>
                          <a:cs typeface="+mn-cs"/>
                        </a:rPr>
                        <a:t>до платформи результатів - </a:t>
                      </a:r>
                      <a:r>
                        <a:rPr lang="en-US" altLang="fr-FR" sz="1100" kern="1200" dirty="0" smtClean="0">
                          <a:solidFill>
                            <a:schemeClr val="tx1"/>
                          </a:solidFill>
                          <a:latin typeface="+mn-lt"/>
                          <a:ea typeface="+mn-ea"/>
                          <a:cs typeface="+mn-cs"/>
                        </a:rPr>
                        <a:t>ARUP Laboratories - Dr </a:t>
                      </a:r>
                      <a:r>
                        <a:rPr lang="en-US" altLang="fr-FR" sz="1100" kern="1200" dirty="0" err="1" smtClean="0">
                          <a:solidFill>
                            <a:schemeClr val="tx1"/>
                          </a:solidFill>
                          <a:latin typeface="+mn-lt"/>
                          <a:ea typeface="+mn-ea"/>
                          <a:cs typeface="+mn-cs"/>
                        </a:rPr>
                        <a:t>Hillyard</a:t>
                      </a:r>
                      <a:endParaRPr lang="fr-FR" alt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594455">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uk-UA" sz="1100" kern="1200" dirty="0" smtClean="0">
                          <a:solidFill>
                            <a:schemeClr val="tx1"/>
                          </a:solidFill>
                          <a:latin typeface="+mn-lt"/>
                          <a:ea typeface="+mn-ea"/>
                          <a:cs typeface="+mn-cs"/>
                        </a:rPr>
                        <a:t>Лабораторна оцінка </a:t>
                      </a:r>
                      <a:r>
                        <a:rPr lang="en-US" sz="1100" kern="1200" dirty="0" err="1" smtClean="0">
                          <a:solidFill>
                            <a:schemeClr val="tx1"/>
                          </a:solidFill>
                          <a:latin typeface="+mn-lt"/>
                          <a:ea typeface="+mn-ea"/>
                          <a:cs typeface="+mn-cs"/>
                        </a:rPr>
                        <a:t>Elitech</a:t>
                      </a:r>
                      <a:r>
                        <a:rPr lang="en-US" sz="1100" kern="1200" dirty="0" smtClean="0">
                          <a:solidFill>
                            <a:schemeClr val="tx1"/>
                          </a:solidFill>
                          <a:latin typeface="+mn-lt"/>
                          <a:ea typeface="+mn-ea"/>
                          <a:cs typeface="+mn-cs"/>
                        </a:rPr>
                        <a:t> CMV ASR </a:t>
                      </a:r>
                      <a:r>
                        <a:rPr lang="uk-UA" sz="1100" kern="1200" dirty="0" smtClean="0">
                          <a:solidFill>
                            <a:schemeClr val="tx1"/>
                          </a:solidFill>
                          <a:latin typeface="+mn-lt"/>
                          <a:ea typeface="+mn-ea"/>
                          <a:cs typeface="+mn-cs"/>
                        </a:rPr>
                        <a:t>на автоматизованому приладі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 - Tampa General - Dr Widen</a:t>
                      </a:r>
                      <a:endParaRPr lang="fr-FR" alt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475183">
                <a:tc>
                  <a:txBody>
                    <a:bodyPr/>
                    <a:lstStyle/>
                    <a:p>
                      <a:pPr algn="ctr"/>
                      <a:r>
                        <a:rPr lang="fr-FR" sz="1400" b="1" i="0" u="none" strike="noStrike" kern="1200" dirty="0" smtClean="0">
                          <a:solidFill>
                            <a:schemeClr val="tx1"/>
                          </a:solidFill>
                          <a:effectLst/>
                          <a:latin typeface="+mn-lt"/>
                          <a:ea typeface="+mn-ea"/>
                          <a:cs typeface="+mn-cs"/>
                        </a:rPr>
                        <a:t>CVS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uk-UA" sz="1100" kern="1200" dirty="0" smtClean="0">
                          <a:solidFill>
                            <a:schemeClr val="tx1"/>
                          </a:solidFill>
                          <a:latin typeface="+mn-lt"/>
                          <a:ea typeface="+mn-ea"/>
                          <a:cs typeface="+mn-cs"/>
                        </a:rPr>
                        <a:t>Кореляція між платформами ПЛР в реальному часі </a:t>
                      </a:r>
                      <a:r>
                        <a:rPr lang="en-US" sz="1100" kern="1200" dirty="0" err="1" smtClean="0">
                          <a:solidFill>
                            <a:schemeClr val="tx1"/>
                          </a:solidFill>
                          <a:latin typeface="+mn-lt"/>
                          <a:ea typeface="+mn-ea"/>
                          <a:cs typeface="+mn-cs"/>
                        </a:rPr>
                        <a:t>ELITech</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і </a:t>
                      </a:r>
                      <a:r>
                        <a:rPr lang="en-US" sz="1100" kern="1200" dirty="0" smtClean="0">
                          <a:solidFill>
                            <a:schemeClr val="tx1"/>
                          </a:solidFill>
                          <a:latin typeface="+mn-lt"/>
                          <a:ea typeface="+mn-ea"/>
                          <a:cs typeface="+mn-cs"/>
                        </a:rPr>
                        <a:t>Roche z480 </a:t>
                      </a:r>
                      <a:r>
                        <a:rPr lang="uk-UA" sz="1100" kern="1200" dirty="0" smtClean="0">
                          <a:solidFill>
                            <a:schemeClr val="tx1"/>
                          </a:solidFill>
                          <a:latin typeface="+mn-lt"/>
                          <a:ea typeface="+mn-ea"/>
                          <a:cs typeface="+mn-cs"/>
                        </a:rPr>
                        <a:t>для кількісного визначення вірусу </a:t>
                      </a:r>
                      <a:r>
                        <a:rPr lang="en-US" sz="1100" kern="1200" dirty="0" smtClean="0">
                          <a:solidFill>
                            <a:schemeClr val="tx1"/>
                          </a:solidFill>
                          <a:latin typeface="+mn-lt"/>
                          <a:ea typeface="+mn-ea"/>
                          <a:cs typeface="+mn-cs"/>
                        </a:rPr>
                        <a:t>BK </a:t>
                      </a:r>
                      <a:r>
                        <a:rPr lang="uk-UA" sz="1100" kern="1200" dirty="0" smtClean="0">
                          <a:solidFill>
                            <a:schemeClr val="tx1"/>
                          </a:solidFill>
                          <a:latin typeface="+mn-lt"/>
                          <a:ea typeface="+mn-ea"/>
                          <a:cs typeface="+mn-cs"/>
                        </a:rPr>
                        <a:t>в зразках плазми пацієнтів з трансплантацією нирки - Сент-Джонс / Вознесіння - </a:t>
                      </a:r>
                      <a:r>
                        <a:rPr lang="en-US" sz="1100" kern="1200" dirty="0" smtClean="0">
                          <a:solidFill>
                            <a:schemeClr val="tx1"/>
                          </a:solidFill>
                          <a:latin typeface="+mn-lt"/>
                          <a:ea typeface="+mn-ea"/>
                          <a:cs typeface="+mn-cs"/>
                        </a:rPr>
                        <a:t>Dr </a:t>
                      </a:r>
                      <a:r>
                        <a:rPr lang="en-US" sz="1100" kern="1200" dirty="0" err="1" smtClean="0">
                          <a:solidFill>
                            <a:schemeClr val="tx1"/>
                          </a:solidFill>
                          <a:latin typeface="+mn-lt"/>
                          <a:ea typeface="+mn-ea"/>
                          <a:cs typeface="+mn-cs"/>
                        </a:rPr>
                        <a:t>Schutzbank</a:t>
                      </a:r>
                      <a:endParaRPr lang="fr-FR" sz="1100" kern="1200" dirty="0" smtClean="0">
                        <a:solidFill>
                          <a:schemeClr val="tx1"/>
                        </a:solidFill>
                        <a:latin typeface="+mn-lt"/>
                        <a:ea typeface="+mn-ea"/>
                        <a:cs typeface="+mn-cs"/>
                      </a:endParaRP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14" name="Titre 1"/>
          <p:cNvSpPr txBox="1">
            <a:spLocks/>
          </p:cNvSpPr>
          <p:nvPr/>
        </p:nvSpPr>
        <p:spPr>
          <a:xfrm>
            <a:off x="1828800" y="381642"/>
            <a:ext cx="731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200" dirty="0" smtClean="0">
                <a:solidFill>
                  <a:schemeClr val="bg1">
                    <a:lumMod val="50000"/>
                  </a:schemeClr>
                </a:solidFill>
              </a:rPr>
              <a:t>18 </a:t>
            </a:r>
            <a:r>
              <a:rPr lang="ru-RU" sz="3200" dirty="0" err="1" smtClean="0">
                <a:solidFill>
                  <a:schemeClr val="bg1">
                    <a:lumMod val="50000"/>
                  </a:schemeClr>
                </a:solidFill>
              </a:rPr>
              <a:t>наукових</a:t>
            </a:r>
            <a:r>
              <a:rPr lang="ru-RU" sz="3200" dirty="0" smtClean="0">
                <a:solidFill>
                  <a:schemeClr val="bg1">
                    <a:lumMod val="50000"/>
                  </a:schemeClr>
                </a:solidFill>
              </a:rPr>
              <a:t> </a:t>
            </a:r>
            <a:r>
              <a:rPr lang="ru-RU" sz="3200" dirty="0" err="1" smtClean="0">
                <a:solidFill>
                  <a:schemeClr val="bg1">
                    <a:lumMod val="50000"/>
                  </a:schemeClr>
                </a:solidFill>
              </a:rPr>
              <a:t>плакатів</a:t>
            </a:r>
            <a:r>
              <a:rPr lang="ru-RU" sz="3200" dirty="0" smtClean="0">
                <a:solidFill>
                  <a:schemeClr val="bg1">
                    <a:lumMod val="50000"/>
                  </a:schemeClr>
                </a:solidFill>
              </a:rPr>
              <a:t> - </a:t>
            </a:r>
            <a:r>
              <a:rPr lang="ru-RU" sz="3200" dirty="0" err="1" smtClean="0">
                <a:solidFill>
                  <a:schemeClr val="bg1">
                    <a:lumMod val="50000"/>
                  </a:schemeClr>
                </a:solidFill>
              </a:rPr>
              <a:t>клієнти</a:t>
            </a:r>
            <a:r>
              <a:rPr lang="ru-RU" sz="3200" dirty="0" smtClean="0">
                <a:solidFill>
                  <a:schemeClr val="bg1">
                    <a:lumMod val="50000"/>
                  </a:schemeClr>
                </a:solidFill>
              </a:rPr>
              <a:t> </a:t>
            </a:r>
            <a:r>
              <a:rPr lang="ru-RU" sz="3200" dirty="0" err="1" smtClean="0">
                <a:solidFill>
                  <a:schemeClr val="bg1">
                    <a:lumMod val="50000"/>
                  </a:schemeClr>
                </a:solidFill>
              </a:rPr>
              <a:t>з</a:t>
            </a:r>
            <a:r>
              <a:rPr lang="ru-RU" sz="3200" dirty="0" smtClean="0">
                <a:solidFill>
                  <a:schemeClr val="bg1">
                    <a:lumMod val="50000"/>
                  </a:schemeClr>
                </a:solidFill>
              </a:rPr>
              <a:t> США</a:t>
            </a:r>
            <a:endParaRPr lang="en-US" sz="3200" dirty="0">
              <a:solidFill>
                <a:schemeClr val="bg1">
                  <a:lumMod val="50000"/>
                </a:schemeClr>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46" y="1671030"/>
            <a:ext cx="549154" cy="288000"/>
          </a:xfrm>
          <a:prstGeom prst="rect">
            <a:avLst/>
          </a:prstGeom>
        </p:spPr>
      </p:pic>
      <p:sp>
        <p:nvSpPr>
          <p:cNvPr id="18" name="ZoneTexte 17"/>
          <p:cNvSpPr txBox="1"/>
          <p:nvPr/>
        </p:nvSpPr>
        <p:spPr>
          <a:xfrm rot="16200000">
            <a:off x="-774507" y="3161932"/>
            <a:ext cx="2433680" cy="584775"/>
          </a:xfrm>
          <a:prstGeom prst="rect">
            <a:avLst/>
          </a:prstGeom>
          <a:noFill/>
        </p:spPr>
        <p:txBody>
          <a:bodyPr wrap="none" rtlCol="0">
            <a:spAutoFit/>
          </a:bodyPr>
          <a:lstStyle/>
          <a:p>
            <a:r>
              <a:rPr lang="uk-UA" sz="3200" b="1" smtClean="0"/>
              <a:t>дані клієнтів</a:t>
            </a:r>
            <a:endParaRPr lang="fr-FR" sz="3200" b="1" dirty="0"/>
          </a:p>
        </p:txBody>
      </p:sp>
    </p:spTree>
    <p:extLst>
      <p:ext uri="{BB962C8B-B14F-4D97-AF65-F5344CB8AC3E}">
        <p14:creationId xmlns:p14="http://schemas.microsoft.com/office/powerpoint/2010/main" val="2950701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94" y="-85402"/>
            <a:ext cx="8229600" cy="562074"/>
          </a:xfrm>
        </p:spPr>
        <p:txBody>
          <a:bodyPr>
            <a:noAutofit/>
          </a:bodyPr>
          <a:lstStyle/>
          <a:p>
            <a:pPr algn="l"/>
            <a:r>
              <a:rPr lang="fr-FR" sz="3600" dirty="0" smtClean="0">
                <a:solidFill>
                  <a:schemeClr val="bg1"/>
                </a:solidFill>
              </a:rPr>
              <a:t>ELITe InGenius™</a:t>
            </a:r>
            <a:endParaRPr lang="fr-FR" sz="3600" dirty="0">
              <a:solidFill>
                <a:schemeClr val="bg1"/>
              </a:solidFill>
            </a:endParaRPr>
          </a:p>
        </p:txBody>
      </p:sp>
      <p:sp>
        <p:nvSpPr>
          <p:cNvPr id="5" name="Titre 1"/>
          <p:cNvSpPr txBox="1">
            <a:spLocks/>
          </p:cNvSpPr>
          <p:nvPr/>
        </p:nvSpPr>
        <p:spPr>
          <a:xfrm>
            <a:off x="2031032" y="404664"/>
            <a:ext cx="71129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600" dirty="0">
              <a:solidFill>
                <a:schemeClr val="bg1">
                  <a:lumMod val="50000"/>
                </a:schemeClr>
              </a:solidFill>
            </a:endParaRPr>
          </a:p>
        </p:txBody>
      </p:sp>
      <p:cxnSp>
        <p:nvCxnSpPr>
          <p:cNvPr id="6"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p:txBody>
          <a:bodyPr/>
          <a:lstStyle/>
          <a:p>
            <a:r>
              <a:rPr lang="fr-FR" smtClean="0"/>
              <a:t>INTERNAL USE</a:t>
            </a:r>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585084082"/>
              </p:ext>
            </p:extLst>
          </p:nvPr>
        </p:nvGraphicFramePr>
        <p:xfrm>
          <a:off x="887122" y="1474814"/>
          <a:ext cx="8006507" cy="4816592"/>
        </p:xfrm>
        <a:graphic>
          <a:graphicData uri="http://schemas.openxmlformats.org/drawingml/2006/table">
            <a:tbl>
              <a:tblPr firstRow="1" firstCol="1" bandRow="1"/>
              <a:tblGrid>
                <a:gridCol w="1103154"/>
                <a:gridCol w="6903353"/>
              </a:tblGrid>
              <a:tr h="432000">
                <a:tc>
                  <a:txBody>
                    <a:bodyPr/>
                    <a:lstStyle/>
                    <a:p>
                      <a:pPr algn="ctr"/>
                      <a:endParaRPr lang="fr-FR"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ctr"/>
                      <a:r>
                        <a:rPr lang="ru-RU" sz="1400" b="1" dirty="0" smtClean="0">
                          <a:solidFill>
                            <a:schemeClr val="bg1"/>
                          </a:solidFill>
                        </a:rPr>
                        <a:t>Заголовок</a:t>
                      </a:r>
                      <a:endParaRPr lang="fr-FR"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err="1" smtClean="0">
                          <a:solidFill>
                            <a:schemeClr val="tx1"/>
                          </a:solidFill>
                          <a:latin typeface="+mn-lt"/>
                          <a:ea typeface="+mn-ea"/>
                          <a:cs typeface="+mn-cs"/>
                        </a:rPr>
                        <a:t>Валідація</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системи</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ELITe</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InGenius</a:t>
                      </a:r>
                      <a:r>
                        <a:rPr lang="ru-RU" sz="1100" kern="1200" dirty="0" smtClean="0">
                          <a:solidFill>
                            <a:schemeClr val="tx1"/>
                          </a:solidFill>
                          <a:latin typeface="+mn-lt"/>
                          <a:ea typeface="+mn-ea"/>
                          <a:cs typeface="+mn-cs"/>
                        </a:rPr>
                        <a:t>® для </a:t>
                      </a:r>
                      <a:r>
                        <a:rPr lang="ru-RU" sz="1100" kern="1200" dirty="0" err="1" smtClean="0">
                          <a:solidFill>
                            <a:schemeClr val="tx1"/>
                          </a:solidFill>
                          <a:latin typeface="+mn-lt"/>
                          <a:ea typeface="+mn-ea"/>
                          <a:cs typeface="+mn-cs"/>
                        </a:rPr>
                        <a:t>моніторингу</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збудника</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трансплантанта</a:t>
                      </a:r>
                      <a:r>
                        <a:rPr lang="ru-RU" sz="1100" kern="1200" dirty="0" smtClean="0">
                          <a:solidFill>
                            <a:schemeClr val="tx1"/>
                          </a:solidFill>
                          <a:latin typeface="+mn-lt"/>
                          <a:ea typeface="+mn-ea"/>
                          <a:cs typeface="+mn-cs"/>
                        </a:rPr>
                        <a:t> в </a:t>
                      </a:r>
                      <a:r>
                        <a:rPr lang="ru-RU" sz="1100" kern="1200" dirty="0" err="1" smtClean="0">
                          <a:solidFill>
                            <a:schemeClr val="tx1"/>
                          </a:solidFill>
                          <a:latin typeface="+mn-lt"/>
                          <a:ea typeface="+mn-ea"/>
                          <a:cs typeface="+mn-cs"/>
                        </a:rPr>
                        <a:t>осередковій</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лабораторії</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26389">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err="1" smtClean="0">
                          <a:solidFill>
                            <a:schemeClr val="tx1"/>
                          </a:solidFill>
                          <a:latin typeface="+mn-lt"/>
                          <a:ea typeface="+mn-ea"/>
                          <a:cs typeface="+mn-cs"/>
                        </a:rPr>
                        <a:t>Створення</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монореагенту</a:t>
                      </a:r>
                      <a:r>
                        <a:rPr lang="ru-RU" sz="1100" kern="1200" dirty="0" smtClean="0">
                          <a:solidFill>
                            <a:schemeClr val="tx1"/>
                          </a:solidFill>
                          <a:latin typeface="+mn-lt"/>
                          <a:ea typeface="+mn-ea"/>
                          <a:cs typeface="+mn-cs"/>
                        </a:rPr>
                        <a:t> для </a:t>
                      </a:r>
                      <a:r>
                        <a:rPr lang="ru-RU" sz="1100" kern="1200" dirty="0" err="1" smtClean="0">
                          <a:solidFill>
                            <a:schemeClr val="tx1"/>
                          </a:solidFill>
                          <a:latin typeface="+mn-lt"/>
                          <a:ea typeface="+mn-ea"/>
                          <a:cs typeface="+mn-cs"/>
                        </a:rPr>
                        <a:t>вірусу</a:t>
                      </a:r>
                      <a:r>
                        <a:rPr lang="ru-RU" sz="1100" kern="1200" dirty="0" smtClean="0">
                          <a:solidFill>
                            <a:schemeClr val="tx1"/>
                          </a:solidFill>
                          <a:latin typeface="+mn-lt"/>
                          <a:ea typeface="+mn-ea"/>
                          <a:cs typeface="+mn-cs"/>
                        </a:rPr>
                        <a:t> РНК за </a:t>
                      </a:r>
                      <a:r>
                        <a:rPr lang="ru-RU" sz="1100" kern="1200" dirty="0" err="1" smtClean="0">
                          <a:solidFill>
                            <a:schemeClr val="tx1"/>
                          </a:solidFill>
                          <a:latin typeface="+mn-lt"/>
                          <a:ea typeface="+mn-ea"/>
                          <a:cs typeface="+mn-cs"/>
                        </a:rPr>
                        <a:t>допомогою</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однокрокової</a:t>
                      </a:r>
                      <a:r>
                        <a:rPr lang="ru-RU" sz="1100" kern="1200" dirty="0" smtClean="0">
                          <a:solidFill>
                            <a:schemeClr val="tx1"/>
                          </a:solidFill>
                          <a:latin typeface="+mn-lt"/>
                          <a:ea typeface="+mn-ea"/>
                          <a:cs typeface="+mn-cs"/>
                        </a:rPr>
                        <a:t> РНК </a:t>
                      </a:r>
                      <a:r>
                        <a:rPr lang="en-US" sz="1100" kern="1200" dirty="0" err="1" smtClean="0">
                          <a:solidFill>
                            <a:schemeClr val="tx1"/>
                          </a:solidFill>
                          <a:latin typeface="+mn-lt"/>
                          <a:ea typeface="+mn-ea"/>
                          <a:cs typeface="+mn-cs"/>
                        </a:rPr>
                        <a:t>Mastermix</a:t>
                      </a:r>
                      <a:r>
                        <a:rPr lang="en-US"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в </a:t>
                      </a:r>
                      <a:r>
                        <a:rPr lang="ru-RU" sz="1100" kern="1200" dirty="0" err="1" smtClean="0">
                          <a:solidFill>
                            <a:schemeClr val="tx1"/>
                          </a:solidFill>
                          <a:latin typeface="+mn-lt"/>
                          <a:ea typeface="+mn-ea"/>
                          <a:cs typeface="+mn-cs"/>
                        </a:rPr>
                        <a:t>системі</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вибірки</a:t>
                      </a:r>
                      <a:r>
                        <a:rPr lang="ru-RU" sz="1100" kern="1200" dirty="0" smtClean="0">
                          <a:solidFill>
                            <a:schemeClr val="tx1"/>
                          </a:solidFill>
                          <a:latin typeface="+mn-lt"/>
                          <a:ea typeface="+mn-ea"/>
                          <a:cs typeface="+mn-cs"/>
                        </a:rPr>
                        <a:t> та результату </a:t>
                      </a:r>
                      <a:r>
                        <a:rPr lang="en-US" sz="1100" kern="1200" dirty="0" err="1" smtClean="0">
                          <a:solidFill>
                            <a:schemeClr val="tx1"/>
                          </a:solidFill>
                          <a:latin typeface="+mn-lt"/>
                          <a:ea typeface="+mn-ea"/>
                          <a:cs typeface="+mn-cs"/>
                        </a:rPr>
                        <a:t>ELITechGroup</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err="1" smtClean="0">
                          <a:solidFill>
                            <a:schemeClr val="tx1"/>
                          </a:solidFill>
                          <a:latin typeface="+mn-lt"/>
                          <a:ea typeface="+mn-ea"/>
                          <a:cs typeface="+mn-cs"/>
                        </a:rPr>
                        <a:t>Оцінка</a:t>
                      </a:r>
                      <a:r>
                        <a:rPr lang="ru-RU" sz="1100" kern="1200" dirty="0" smtClean="0">
                          <a:solidFill>
                            <a:schemeClr val="tx1"/>
                          </a:solidFill>
                          <a:latin typeface="+mn-lt"/>
                          <a:ea typeface="+mn-ea"/>
                          <a:cs typeface="+mn-cs"/>
                        </a:rPr>
                        <a:t> нового </a:t>
                      </a:r>
                      <a:r>
                        <a:rPr lang="ru-RU" sz="1100" kern="1200" dirty="0" err="1" smtClean="0">
                          <a:solidFill>
                            <a:schemeClr val="tx1"/>
                          </a:solidFill>
                          <a:latin typeface="+mn-lt"/>
                          <a:ea typeface="+mn-ea"/>
                          <a:cs typeface="+mn-cs"/>
                        </a:rPr>
                        <a:t>аналізу</a:t>
                      </a:r>
                      <a:r>
                        <a:rPr lang="ru-RU" sz="1100" kern="1200" dirty="0" smtClean="0">
                          <a:solidFill>
                            <a:schemeClr val="tx1"/>
                          </a:solidFill>
                          <a:latin typeface="+mn-lt"/>
                          <a:ea typeface="+mn-ea"/>
                          <a:cs typeface="+mn-cs"/>
                        </a:rPr>
                        <a:t> </a:t>
                      </a:r>
                      <a:r>
                        <a:rPr lang="en-IN" sz="1100" kern="1200" dirty="0" smtClean="0">
                          <a:solidFill>
                            <a:schemeClr val="tx1"/>
                          </a:solidFill>
                          <a:latin typeface="+mn-lt"/>
                          <a:ea typeface="+mn-ea"/>
                          <a:cs typeface="+mn-cs"/>
                        </a:rPr>
                        <a:t>E.U.A, </a:t>
                      </a:r>
                      <a:r>
                        <a:rPr lang="en-IN" sz="1100" kern="1200" dirty="0" err="1" smtClean="0">
                          <a:solidFill>
                            <a:schemeClr val="tx1"/>
                          </a:solidFill>
                          <a:latin typeface="+mn-lt"/>
                          <a:ea typeface="+mn-ea"/>
                          <a:cs typeface="+mn-cs"/>
                        </a:rPr>
                        <a:t>Zika</a:t>
                      </a:r>
                      <a:r>
                        <a:rPr lang="en-IN" sz="1100" kern="1200" dirty="0" smtClean="0">
                          <a:solidFill>
                            <a:schemeClr val="tx1"/>
                          </a:solidFill>
                          <a:latin typeface="+mn-lt"/>
                          <a:ea typeface="+mn-ea"/>
                          <a:cs typeface="+mn-cs"/>
                        </a:rPr>
                        <a:t> </a:t>
                      </a:r>
                      <a:r>
                        <a:rPr lang="en-IN" sz="1100" kern="1200" dirty="0" err="1" smtClean="0">
                          <a:solidFill>
                            <a:schemeClr val="tx1"/>
                          </a:solidFill>
                          <a:latin typeface="+mn-lt"/>
                          <a:ea typeface="+mn-ea"/>
                          <a:cs typeface="+mn-cs"/>
                        </a:rPr>
                        <a:t>ELITe</a:t>
                      </a:r>
                      <a:r>
                        <a:rPr lang="en-IN" sz="1100" kern="1200" dirty="0" smtClean="0">
                          <a:solidFill>
                            <a:schemeClr val="tx1"/>
                          </a:solidFill>
                          <a:latin typeface="+mn-lt"/>
                          <a:ea typeface="+mn-ea"/>
                          <a:cs typeface="+mn-cs"/>
                        </a:rPr>
                        <a:t> MGB® Kit U.S., </a:t>
                      </a:r>
                      <a:r>
                        <a:rPr lang="ru-RU" sz="1100" kern="1200" dirty="0" err="1" smtClean="0">
                          <a:solidFill>
                            <a:schemeClr val="tx1"/>
                          </a:solidFill>
                          <a:latin typeface="+mn-lt"/>
                          <a:ea typeface="+mn-ea"/>
                          <a:cs typeface="+mn-cs"/>
                        </a:rPr>
                        <a:t>використовуваного</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з</a:t>
                      </a:r>
                      <a:r>
                        <a:rPr lang="ru-RU" sz="1100" kern="1200" dirty="0" smtClean="0">
                          <a:solidFill>
                            <a:schemeClr val="tx1"/>
                          </a:solidFill>
                          <a:latin typeface="+mn-lt"/>
                          <a:ea typeface="+mn-ea"/>
                          <a:cs typeface="+mn-cs"/>
                        </a:rPr>
                        <a:t> </a:t>
                      </a:r>
                      <a:r>
                        <a:rPr lang="en-IN" sz="1100" kern="1200" dirty="0" err="1" smtClean="0">
                          <a:solidFill>
                            <a:schemeClr val="tx1"/>
                          </a:solidFill>
                          <a:latin typeface="+mn-lt"/>
                          <a:ea typeface="+mn-ea"/>
                          <a:cs typeface="+mn-cs"/>
                        </a:rPr>
                        <a:t>ELITe</a:t>
                      </a:r>
                      <a:r>
                        <a:rPr lang="en-IN" sz="1100" kern="1200" dirty="0" smtClean="0">
                          <a:solidFill>
                            <a:schemeClr val="tx1"/>
                          </a:solidFill>
                          <a:latin typeface="+mn-lt"/>
                          <a:ea typeface="+mn-ea"/>
                          <a:cs typeface="+mn-cs"/>
                        </a:rPr>
                        <a:t> </a:t>
                      </a:r>
                      <a:r>
                        <a:rPr lang="en-IN" sz="1100" kern="1200" dirty="0" err="1" smtClean="0">
                          <a:solidFill>
                            <a:schemeClr val="tx1"/>
                          </a:solidFill>
                          <a:latin typeface="+mn-lt"/>
                          <a:ea typeface="+mn-ea"/>
                          <a:cs typeface="+mn-cs"/>
                        </a:rPr>
                        <a:t>InGenius</a:t>
                      </a:r>
                      <a:r>
                        <a:rPr lang="en-IN"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системою </a:t>
                      </a:r>
                      <a:r>
                        <a:rPr lang="ru-RU" sz="1100" kern="1200" dirty="0" err="1" smtClean="0">
                          <a:solidFill>
                            <a:schemeClr val="tx1"/>
                          </a:solidFill>
                          <a:latin typeface="+mn-lt"/>
                          <a:ea typeface="+mn-ea"/>
                          <a:cs typeface="+mn-cs"/>
                        </a:rPr>
                        <a:t>від</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зразка</a:t>
                      </a:r>
                      <a:r>
                        <a:rPr lang="ru-RU" sz="1100" kern="1200" dirty="0" smtClean="0">
                          <a:solidFill>
                            <a:schemeClr val="tx1"/>
                          </a:solidFill>
                          <a:latin typeface="+mn-lt"/>
                          <a:ea typeface="+mn-ea"/>
                          <a:cs typeface="+mn-cs"/>
                        </a:rPr>
                        <a:t> до результату</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26389">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err="1" smtClean="0">
                          <a:solidFill>
                            <a:schemeClr val="tx1"/>
                          </a:solidFill>
                          <a:latin typeface="+mn-lt"/>
                          <a:ea typeface="+mn-ea"/>
                          <a:cs typeface="+mn-cs"/>
                        </a:rPr>
                        <a:t>Порівняння</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декількох</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вторинних</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стандартних</a:t>
                      </a:r>
                      <a:r>
                        <a:rPr lang="ru-RU" sz="1100" kern="1200" dirty="0" smtClean="0">
                          <a:solidFill>
                            <a:schemeClr val="tx1"/>
                          </a:solidFill>
                          <a:latin typeface="+mn-lt"/>
                          <a:ea typeface="+mn-ea"/>
                          <a:cs typeface="+mn-cs"/>
                        </a:rPr>
                        <a:t> панелей </a:t>
                      </a:r>
                      <a:r>
                        <a:rPr lang="en-US" sz="1100" kern="1200" dirty="0" smtClean="0">
                          <a:solidFill>
                            <a:schemeClr val="tx1"/>
                          </a:solidFill>
                          <a:latin typeface="+mn-lt"/>
                          <a:ea typeface="+mn-ea"/>
                          <a:cs typeface="+mn-cs"/>
                        </a:rPr>
                        <a:t>BKV </a:t>
                      </a:r>
                      <a:r>
                        <a:rPr lang="ru-RU" sz="1100" kern="1200" dirty="0" err="1" smtClean="0">
                          <a:solidFill>
                            <a:schemeClr val="tx1"/>
                          </a:solidFill>
                          <a:latin typeface="+mn-lt"/>
                          <a:ea typeface="+mn-ea"/>
                          <a:cs typeface="+mn-cs"/>
                        </a:rPr>
                        <a:t>з</a:t>
                      </a:r>
                      <a:r>
                        <a:rPr lang="ru-RU" sz="1100" kern="1200" dirty="0" smtClean="0">
                          <a:solidFill>
                            <a:schemeClr val="tx1"/>
                          </a:solidFill>
                          <a:latin typeface="+mn-lt"/>
                          <a:ea typeface="+mn-ea"/>
                          <a:cs typeface="+mn-cs"/>
                        </a:rPr>
                        <a:t> 1-м </a:t>
                      </a:r>
                      <a:r>
                        <a:rPr lang="ru-RU" sz="1100" kern="1200" dirty="0" err="1" smtClean="0">
                          <a:solidFill>
                            <a:schemeClr val="tx1"/>
                          </a:solidFill>
                          <a:latin typeface="+mn-lt"/>
                          <a:ea typeface="+mn-ea"/>
                          <a:cs typeface="+mn-cs"/>
                        </a:rPr>
                        <a:t>міжнародним</a:t>
                      </a:r>
                      <a:r>
                        <a:rPr lang="ru-RU" sz="1100" kern="1200" dirty="0" smtClean="0">
                          <a:solidFill>
                            <a:schemeClr val="tx1"/>
                          </a:solidFill>
                          <a:latin typeface="+mn-lt"/>
                          <a:ea typeface="+mn-ea"/>
                          <a:cs typeface="+mn-cs"/>
                        </a:rPr>
                        <a:t> стандартом </a:t>
                      </a:r>
                      <a:r>
                        <a:rPr lang="en-US" sz="1100" kern="1200" dirty="0" smtClean="0">
                          <a:solidFill>
                            <a:schemeClr val="tx1"/>
                          </a:solidFill>
                          <a:latin typeface="+mn-lt"/>
                          <a:ea typeface="+mn-ea"/>
                          <a:cs typeface="+mn-cs"/>
                        </a:rPr>
                        <a:t>WHO BKV </a:t>
                      </a:r>
                      <a:r>
                        <a:rPr lang="ru-RU" sz="1100" kern="1200" dirty="0" smtClean="0">
                          <a:solidFill>
                            <a:schemeClr val="tx1"/>
                          </a:solidFill>
                          <a:latin typeface="+mn-lt"/>
                          <a:ea typeface="+mn-ea"/>
                          <a:cs typeface="+mn-cs"/>
                        </a:rPr>
                        <a:t>на </a:t>
                      </a:r>
                      <a:r>
                        <a:rPr lang="ru-RU" sz="1100" kern="1200" dirty="0" err="1" smtClean="0">
                          <a:solidFill>
                            <a:schemeClr val="tx1"/>
                          </a:solidFill>
                          <a:latin typeface="+mn-lt"/>
                          <a:ea typeface="+mn-ea"/>
                          <a:cs typeface="+mn-cs"/>
                        </a:rPr>
                        <a:t>платформі</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зразок-результат</a:t>
                      </a:r>
                      <a:r>
                        <a:rPr lang="ru-RU" sz="1100" kern="1200" dirty="0" smtClean="0">
                          <a:solidFill>
                            <a:schemeClr val="tx1"/>
                          </a:solidFill>
                          <a:latin typeface="+mn-lt"/>
                          <a:ea typeface="+mn-ea"/>
                          <a:cs typeface="+mn-cs"/>
                        </a:rPr>
                        <a:t>»</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err="1" smtClean="0">
                          <a:solidFill>
                            <a:schemeClr val="tx1"/>
                          </a:solidFill>
                          <a:latin typeface="+mn-lt"/>
                          <a:ea typeface="+mn-ea"/>
                          <a:cs typeface="+mn-cs"/>
                        </a:rPr>
                        <a:t>Оптимізація</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процесу</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тестування</a:t>
                      </a:r>
                      <a:r>
                        <a:rPr lang="ru-RU" sz="1100" kern="1200" dirty="0" smtClean="0">
                          <a:solidFill>
                            <a:schemeClr val="tx1"/>
                          </a:solidFill>
                          <a:latin typeface="+mn-lt"/>
                          <a:ea typeface="+mn-ea"/>
                          <a:cs typeface="+mn-cs"/>
                        </a:rPr>
                        <a:t> на пневмоцист за </a:t>
                      </a:r>
                      <a:r>
                        <a:rPr lang="ru-RU" sz="1100" kern="1200" dirty="0" err="1" smtClean="0">
                          <a:solidFill>
                            <a:schemeClr val="tx1"/>
                          </a:solidFill>
                          <a:latin typeface="+mn-lt"/>
                          <a:ea typeface="+mn-ea"/>
                          <a:cs typeface="+mn-cs"/>
                        </a:rPr>
                        <a:t>допомогою</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нове</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рішення</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S2R</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err="1" smtClean="0">
                          <a:solidFill>
                            <a:schemeClr val="tx1"/>
                          </a:solidFill>
                          <a:latin typeface="+mn-lt"/>
                          <a:ea typeface="+mn-ea"/>
                          <a:cs typeface="+mn-cs"/>
                        </a:rPr>
                        <a:t>Оптимізація</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робочого</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процесу</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тестування</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легіонели</a:t>
                      </a:r>
                      <a:r>
                        <a:rPr lang="ru-RU" sz="1100" kern="1200" dirty="0" smtClean="0">
                          <a:solidFill>
                            <a:schemeClr val="tx1"/>
                          </a:solidFill>
                          <a:latin typeface="+mn-lt"/>
                          <a:ea typeface="+mn-ea"/>
                          <a:cs typeface="+mn-cs"/>
                        </a:rPr>
                        <a:t> за </a:t>
                      </a:r>
                      <a:r>
                        <a:rPr lang="ru-RU" sz="1100" kern="1200" dirty="0" err="1" smtClean="0">
                          <a:solidFill>
                            <a:schemeClr val="tx1"/>
                          </a:solidFill>
                          <a:latin typeface="+mn-lt"/>
                          <a:ea typeface="+mn-ea"/>
                          <a:cs typeface="+mn-cs"/>
                        </a:rPr>
                        <a:t>допомогою</a:t>
                      </a:r>
                      <a:r>
                        <a:rPr lang="ru-RU" sz="1100" kern="1200" dirty="0" smtClean="0">
                          <a:solidFill>
                            <a:schemeClr val="tx1"/>
                          </a:solidFill>
                          <a:latin typeface="+mn-lt"/>
                          <a:ea typeface="+mn-ea"/>
                          <a:cs typeface="+mn-cs"/>
                        </a:rPr>
                        <a:t> нового </a:t>
                      </a:r>
                      <a:r>
                        <a:rPr lang="ru-RU" sz="1100" kern="1200" dirty="0" err="1" smtClean="0">
                          <a:solidFill>
                            <a:schemeClr val="tx1"/>
                          </a:solidFill>
                          <a:latin typeface="+mn-lt"/>
                          <a:ea typeface="+mn-ea"/>
                          <a:cs typeface="+mn-cs"/>
                        </a:rPr>
                        <a:t>рішення</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S2R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smtClean="0">
                          <a:solidFill>
                            <a:schemeClr val="tx1"/>
                          </a:solidFill>
                          <a:latin typeface="+mn-lt"/>
                          <a:ea typeface="+mn-ea"/>
                          <a:cs typeface="+mn-cs"/>
                        </a:rPr>
                        <a:t>ОЦІНКА </a:t>
                      </a:r>
                      <a:r>
                        <a:rPr lang="en-US" sz="1100" kern="1200" dirty="0" smtClean="0">
                          <a:solidFill>
                            <a:schemeClr val="tx1"/>
                          </a:solidFill>
                          <a:latin typeface="+mn-lt"/>
                          <a:ea typeface="+mn-ea"/>
                          <a:cs typeface="+mn-cs"/>
                        </a:rPr>
                        <a:t>MGB ALERT ENTEROVIRUS ASR </a:t>
                      </a:r>
                      <a:r>
                        <a:rPr lang="ru-RU" sz="1100" kern="1200" dirty="0" smtClean="0">
                          <a:solidFill>
                            <a:schemeClr val="tx1"/>
                          </a:solidFill>
                          <a:latin typeface="+mn-lt"/>
                          <a:ea typeface="+mn-ea"/>
                          <a:cs typeface="+mn-cs"/>
                        </a:rPr>
                        <a:t>НА</a:t>
                      </a:r>
                      <a:r>
                        <a:rPr lang="ru-RU"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ELITE </a:t>
                      </a:r>
                      <a:r>
                        <a:rPr lang="en-US" sz="1100" kern="1200" dirty="0">
                          <a:solidFill>
                            <a:schemeClr val="tx1"/>
                          </a:solidFill>
                          <a:latin typeface="+mn-lt"/>
                          <a:ea typeface="+mn-ea"/>
                          <a:cs typeface="+mn-cs"/>
                        </a:rPr>
                        <a:t>INGENUS</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smtClean="0">
                          <a:solidFill>
                            <a:schemeClr val="tx1"/>
                          </a:solidFill>
                          <a:latin typeface="+mn-lt"/>
                          <a:ea typeface="+mn-ea"/>
                          <a:cs typeface="+mn-cs"/>
                        </a:rPr>
                        <a:t>ОЦІНКА РЕАГЕНТІВ </a:t>
                      </a:r>
                      <a:r>
                        <a:rPr lang="en-US" sz="1100" kern="1200" dirty="0" err="1" smtClean="0">
                          <a:solidFill>
                            <a:schemeClr val="tx1"/>
                          </a:solidFill>
                          <a:latin typeface="+mn-lt"/>
                          <a:ea typeface="+mn-ea"/>
                          <a:cs typeface="+mn-cs"/>
                        </a:rPr>
                        <a:t>ELITech</a:t>
                      </a:r>
                      <a:r>
                        <a:rPr lang="en-US" sz="1100" kern="1200" dirty="0" smtClean="0">
                          <a:solidFill>
                            <a:schemeClr val="tx1"/>
                          </a:solidFill>
                          <a:latin typeface="+mn-lt"/>
                          <a:ea typeface="+mn-ea"/>
                          <a:cs typeface="+mn-cs"/>
                        </a:rPr>
                        <a:t> MGB ALERT® EBV ASR, </a:t>
                      </a:r>
                      <a:r>
                        <a:rPr lang="ru-RU" sz="1100" kern="1200" dirty="0" err="1" smtClean="0">
                          <a:solidFill>
                            <a:schemeClr val="tx1"/>
                          </a:solidFill>
                          <a:latin typeface="+mn-lt"/>
                          <a:ea typeface="+mn-ea"/>
                          <a:cs typeface="+mn-cs"/>
                        </a:rPr>
                        <a:t>використовуючи</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ELITE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26389">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smtClean="0">
                          <a:solidFill>
                            <a:schemeClr val="tx1"/>
                          </a:solidFill>
                          <a:latin typeface="+mn-lt"/>
                          <a:ea typeface="+mn-ea"/>
                          <a:cs typeface="+mn-cs"/>
                        </a:rPr>
                        <a:t>ВАЛІДАЦІЯ </a:t>
                      </a:r>
                      <a:r>
                        <a:rPr lang="en-US" sz="1100" kern="1200" dirty="0" smtClean="0">
                          <a:solidFill>
                            <a:schemeClr val="tx1"/>
                          </a:solidFill>
                          <a:latin typeface="+mn-lt"/>
                          <a:ea typeface="+mn-ea"/>
                          <a:cs typeface="+mn-cs"/>
                        </a:rPr>
                        <a:t>MGB ALERT® ADENOVIRUS ASR: </a:t>
                      </a:r>
                      <a:r>
                        <a:rPr lang="ru-RU" sz="1100" kern="1200" dirty="0" smtClean="0">
                          <a:solidFill>
                            <a:schemeClr val="tx1"/>
                          </a:solidFill>
                          <a:latin typeface="+mn-lt"/>
                          <a:ea typeface="+mn-ea"/>
                          <a:cs typeface="+mn-cs"/>
                        </a:rPr>
                        <a:t>МЕТОД ПЛР В РЕАЛЬНОМУ ЧАСІ ДЛЯ КІЛЬКІСНОГО ВИЯВЛЕННЯ </a:t>
                      </a:r>
                      <a:r>
                        <a:rPr lang="ru-RU" sz="1100" kern="1200" dirty="0" err="1" smtClean="0">
                          <a:solidFill>
                            <a:schemeClr val="tx1"/>
                          </a:solidFill>
                          <a:latin typeface="+mn-lt"/>
                          <a:ea typeface="+mn-ea"/>
                          <a:cs typeface="+mn-cs"/>
                        </a:rPr>
                        <a:t>аденовірусу</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26389">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ru-RU" sz="1100" kern="1200" dirty="0" smtClean="0">
                          <a:solidFill>
                            <a:schemeClr val="tx1"/>
                          </a:solidFill>
                          <a:latin typeface="+mn-lt"/>
                          <a:ea typeface="+mn-ea"/>
                          <a:cs typeface="+mn-cs"/>
                        </a:rPr>
                        <a:t>ВАЛІДАЦІЯ </a:t>
                      </a:r>
                      <a:r>
                        <a:rPr lang="en-US" sz="1100" kern="1200" dirty="0" smtClean="0">
                          <a:solidFill>
                            <a:schemeClr val="tx1"/>
                          </a:solidFill>
                          <a:latin typeface="+mn-lt"/>
                          <a:ea typeface="+mn-ea"/>
                          <a:cs typeface="+mn-cs"/>
                        </a:rPr>
                        <a:t>MGB ALERT® EBV ASR: </a:t>
                      </a:r>
                      <a:r>
                        <a:rPr lang="ru-RU" sz="1100" kern="1200" dirty="0" smtClean="0">
                          <a:solidFill>
                            <a:schemeClr val="tx1"/>
                          </a:solidFill>
                          <a:latin typeface="+mn-lt"/>
                          <a:ea typeface="+mn-ea"/>
                          <a:cs typeface="+mn-cs"/>
                        </a:rPr>
                        <a:t>МЕТОД ПЛР В РЕАЛЬНОМУ ЧАСІ ДЛЯ КІЛЬКІСНОГО ВИЯВЛЕННЯ ВІРУСУ ЕПШТЕЙНА-БАРРА</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52207">
                <a:tc>
                  <a:txBody>
                    <a:bodyPr/>
                    <a:lstStyle/>
                    <a:p>
                      <a:pPr algn="ctr"/>
                      <a:r>
                        <a:rPr lang="fr-FR" sz="1400" b="1" i="0" u="none" strike="noStrike" kern="1200" dirty="0" smtClean="0">
                          <a:solidFill>
                            <a:schemeClr val="tx1"/>
                          </a:solidFill>
                          <a:effectLst/>
                          <a:latin typeface="+mn-lt"/>
                          <a:ea typeface="+mn-ea"/>
                          <a:cs typeface="+mn-cs"/>
                        </a:rPr>
                        <a:t>CVS 2017</a:t>
                      </a: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71463" marR="0" lvl="1" indent="-184150" algn="l" defTabSz="914400" rtl="0" eaLnBrk="1" fontAlgn="base" latinLnBrk="0" hangingPunct="1">
                        <a:lnSpc>
                          <a:spcPct val="114000"/>
                        </a:lnSpc>
                        <a:spcBef>
                          <a:spcPct val="0"/>
                        </a:spcBef>
                        <a:spcAft>
                          <a:spcPct val="0"/>
                        </a:spcAft>
                        <a:buClrTx/>
                        <a:buSzPts val="1000"/>
                        <a:buFont typeface="Arial" panose="020B0604020202020204" pitchFamily="34" charset="0"/>
                        <a:buBlip>
                          <a:blip r:embed="rId2"/>
                        </a:buBlip>
                        <a:tabLst/>
                        <a:defRPr/>
                      </a:pPr>
                      <a:r>
                        <a:rPr lang="en-US" sz="1100" kern="1200" dirty="0" err="1" smtClean="0">
                          <a:solidFill>
                            <a:schemeClr val="tx1"/>
                          </a:solidFill>
                          <a:latin typeface="+mn-lt"/>
                          <a:ea typeface="+mn-ea"/>
                          <a:cs typeface="+mn-cs"/>
                        </a:rPr>
                        <a:t>Zika</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MGB® Kit, </a:t>
                      </a:r>
                      <a:r>
                        <a:rPr lang="ru-RU" sz="1100" kern="1200" dirty="0" smtClean="0">
                          <a:solidFill>
                            <a:schemeClr val="tx1"/>
                          </a:solidFill>
                          <a:latin typeface="+mn-lt"/>
                          <a:ea typeface="+mn-ea"/>
                          <a:cs typeface="+mn-cs"/>
                        </a:rPr>
                        <a:t>США. </a:t>
                      </a:r>
                      <a:r>
                        <a:rPr lang="en-US" sz="1100" kern="1200" dirty="0" smtClean="0">
                          <a:solidFill>
                            <a:schemeClr val="tx1"/>
                          </a:solidFill>
                          <a:latin typeface="+mn-lt"/>
                          <a:ea typeface="+mn-ea"/>
                          <a:cs typeface="+mn-cs"/>
                        </a:rPr>
                        <a:t>FDA </a:t>
                      </a:r>
                      <a:r>
                        <a:rPr lang="ru-RU" sz="1100" kern="1200" dirty="0" smtClean="0">
                          <a:solidFill>
                            <a:schemeClr val="tx1"/>
                          </a:solidFill>
                          <a:latin typeface="+mn-lt"/>
                          <a:ea typeface="+mn-ea"/>
                          <a:cs typeface="+mn-cs"/>
                        </a:rPr>
                        <a:t>Авторизовано </a:t>
                      </a:r>
                      <a:r>
                        <a:rPr lang="en-US" sz="1100" kern="1200" dirty="0" smtClean="0">
                          <a:solidFill>
                            <a:schemeClr val="tx1"/>
                          </a:solidFill>
                          <a:latin typeface="+mn-lt"/>
                          <a:ea typeface="+mn-ea"/>
                          <a:cs typeface="+mn-cs"/>
                        </a:rPr>
                        <a:t>EUA </a:t>
                      </a:r>
                      <a:r>
                        <a:rPr lang="ru-RU" sz="1100" kern="1200" dirty="0" smtClean="0">
                          <a:solidFill>
                            <a:schemeClr val="tx1"/>
                          </a:solidFill>
                          <a:latin typeface="+mn-lt"/>
                          <a:ea typeface="+mn-ea"/>
                          <a:cs typeface="+mn-cs"/>
                        </a:rPr>
                        <a:t>на </a:t>
                      </a:r>
                      <a:r>
                        <a:rPr lang="ru-RU" sz="1100" kern="1200" dirty="0" err="1" smtClean="0">
                          <a:solidFill>
                            <a:schemeClr val="tx1"/>
                          </a:solidFill>
                          <a:latin typeface="+mn-lt"/>
                          <a:ea typeface="+mn-ea"/>
                          <a:cs typeface="+mn-cs"/>
                        </a:rPr>
                        <a:t>приладі</a:t>
                      </a:r>
                      <a:r>
                        <a:rPr lang="ru-RU" sz="1100" kern="1200" baseline="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ELITe</a:t>
                      </a:r>
                      <a:r>
                        <a:rPr lang="en-US"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InGenius</a:t>
                      </a:r>
                      <a:r>
                        <a:rPr lang="en-US" sz="1100" kern="1200" dirty="0" smtClean="0">
                          <a:solidFill>
                            <a:schemeClr val="tx1"/>
                          </a:solidFill>
                          <a:latin typeface="+mn-lt"/>
                          <a:ea typeface="+mn-ea"/>
                          <a:cs typeface="+mn-cs"/>
                        </a:rPr>
                        <a:t>®.</a:t>
                      </a:r>
                      <a:endParaRPr lang="fr-FR" sz="1100" kern="1200" dirty="0">
                        <a:solidFill>
                          <a:schemeClr val="tx1"/>
                        </a:solidFill>
                        <a:latin typeface="+mn-lt"/>
                        <a:ea typeface="+mn-ea"/>
                        <a:cs typeface="+mn-cs"/>
                      </a:endParaRPr>
                    </a:p>
                  </a:txBody>
                  <a:tcPr marL="45720" marR="4572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4" name="Titre 1"/>
          <p:cNvSpPr txBox="1">
            <a:spLocks/>
          </p:cNvSpPr>
          <p:nvPr/>
        </p:nvSpPr>
        <p:spPr>
          <a:xfrm>
            <a:off x="2183432" y="381642"/>
            <a:ext cx="71129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200" dirty="0" smtClean="0">
                <a:solidFill>
                  <a:schemeClr val="bg1">
                    <a:lumMod val="50000"/>
                  </a:schemeClr>
                </a:solidFill>
              </a:rPr>
              <a:t>18 </a:t>
            </a:r>
            <a:r>
              <a:rPr lang="ru-RU" sz="3200" dirty="0" err="1" smtClean="0">
                <a:solidFill>
                  <a:schemeClr val="bg1">
                    <a:lumMod val="50000"/>
                  </a:schemeClr>
                </a:solidFill>
              </a:rPr>
              <a:t>наукових</a:t>
            </a:r>
            <a:r>
              <a:rPr lang="ru-RU" sz="3200" dirty="0" smtClean="0">
                <a:solidFill>
                  <a:schemeClr val="bg1">
                    <a:lumMod val="50000"/>
                  </a:schemeClr>
                </a:solidFill>
              </a:rPr>
              <a:t> </a:t>
            </a:r>
            <a:r>
              <a:rPr lang="ru-RU" sz="3200" dirty="0" err="1" smtClean="0">
                <a:solidFill>
                  <a:schemeClr val="bg1">
                    <a:lumMod val="50000"/>
                  </a:schemeClr>
                </a:solidFill>
              </a:rPr>
              <a:t>плакатів</a:t>
            </a:r>
            <a:r>
              <a:rPr lang="ru-RU" sz="3200" dirty="0" smtClean="0">
                <a:solidFill>
                  <a:schemeClr val="bg1">
                    <a:lumMod val="50000"/>
                  </a:schemeClr>
                </a:solidFill>
              </a:rPr>
              <a:t> - </a:t>
            </a:r>
            <a:r>
              <a:rPr lang="ru-RU" sz="3200" dirty="0" err="1" smtClean="0">
                <a:solidFill>
                  <a:schemeClr val="bg1">
                    <a:lumMod val="50000"/>
                  </a:schemeClr>
                </a:solidFill>
              </a:rPr>
              <a:t>клієнти</a:t>
            </a:r>
            <a:r>
              <a:rPr lang="ru-RU" sz="3200" dirty="0" smtClean="0">
                <a:solidFill>
                  <a:schemeClr val="bg1">
                    <a:lumMod val="50000"/>
                  </a:schemeClr>
                </a:solidFill>
              </a:rPr>
              <a:t> </a:t>
            </a:r>
            <a:r>
              <a:rPr lang="ru-RU" sz="3200" dirty="0" err="1" smtClean="0">
                <a:solidFill>
                  <a:schemeClr val="bg1">
                    <a:lumMod val="50000"/>
                  </a:schemeClr>
                </a:solidFill>
              </a:rPr>
              <a:t>з</a:t>
            </a:r>
            <a:r>
              <a:rPr lang="ru-RU" sz="3200" dirty="0" smtClean="0">
                <a:solidFill>
                  <a:schemeClr val="bg1">
                    <a:lumMod val="50000"/>
                  </a:schemeClr>
                </a:solidFill>
              </a:rPr>
              <a:t> США</a:t>
            </a:r>
            <a:endParaRPr lang="en-US" sz="3200" dirty="0">
              <a:solidFill>
                <a:schemeClr val="bg1">
                  <a:lumMod val="50000"/>
                </a:schemeClr>
              </a:solidFill>
            </a:endParaRPr>
          </a:p>
        </p:txBody>
      </p:sp>
      <p:sp>
        <p:nvSpPr>
          <p:cNvPr id="18" name="ZoneTexte 17"/>
          <p:cNvSpPr txBox="1"/>
          <p:nvPr/>
        </p:nvSpPr>
        <p:spPr>
          <a:xfrm rot="16200000">
            <a:off x="-774506" y="3213888"/>
            <a:ext cx="2433680" cy="584775"/>
          </a:xfrm>
          <a:prstGeom prst="rect">
            <a:avLst/>
          </a:prstGeom>
          <a:noFill/>
        </p:spPr>
        <p:txBody>
          <a:bodyPr wrap="none" rtlCol="0">
            <a:spAutoFit/>
          </a:bodyPr>
          <a:lstStyle/>
          <a:p>
            <a:r>
              <a:rPr lang="ru-RU" sz="3200" b="1" dirty="0" err="1" smtClean="0"/>
              <a:t>дані</a:t>
            </a:r>
            <a:r>
              <a:rPr lang="ru-RU" sz="3200" b="1" dirty="0" smtClean="0"/>
              <a:t> </a:t>
            </a:r>
            <a:r>
              <a:rPr lang="ru-RU" sz="3200" b="1" dirty="0" err="1" smtClean="0"/>
              <a:t>клієнтів</a:t>
            </a:r>
            <a:endParaRPr lang="fr-FR" sz="3200" b="1" dirty="0"/>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293" y="1547664"/>
            <a:ext cx="549154" cy="288000"/>
          </a:xfrm>
          <a:prstGeom prst="rect">
            <a:avLst/>
          </a:prstGeom>
        </p:spPr>
      </p:pic>
    </p:spTree>
    <p:extLst>
      <p:ext uri="{BB962C8B-B14F-4D97-AF65-F5344CB8AC3E}">
        <p14:creationId xmlns:p14="http://schemas.microsoft.com/office/powerpoint/2010/main" val="1972209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125821" y="360723"/>
            <a:ext cx="7112968" cy="10476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lumMod val="50000"/>
                  </a:schemeClr>
                </a:solidFill>
              </a:rPr>
              <a:t>Велика панель </a:t>
            </a:r>
            <a:r>
              <a:rPr lang="ru-RU" sz="3600" dirty="0" err="1" smtClean="0">
                <a:solidFill>
                  <a:schemeClr val="bg1">
                    <a:lumMod val="50000"/>
                  </a:schemeClr>
                </a:solidFill>
              </a:rPr>
              <a:t>перевірки</a:t>
            </a:r>
            <a:r>
              <a:rPr lang="ru-RU" sz="3600" dirty="0" smtClean="0">
                <a:solidFill>
                  <a:schemeClr val="bg1">
                    <a:lumMod val="50000"/>
                  </a:schemeClr>
                </a:solidFill>
              </a:rPr>
              <a:t> </a:t>
            </a:r>
            <a:r>
              <a:rPr lang="ru-RU" sz="3600" dirty="0" err="1" smtClean="0">
                <a:solidFill>
                  <a:schemeClr val="bg1">
                    <a:lumMod val="50000"/>
                  </a:schemeClr>
                </a:solidFill>
              </a:rPr>
              <a:t>матриці</a:t>
            </a:r>
            <a:endParaRPr lang="en-US" sz="3600" dirty="0" smtClean="0">
              <a:solidFill>
                <a:schemeClr val="bg1">
                  <a:lumMod val="50000"/>
                </a:schemeClr>
              </a:solidFill>
            </a:endParaRPr>
          </a:p>
        </p:txBody>
      </p:sp>
      <p:sp>
        <p:nvSpPr>
          <p:cNvPr id="10" name="ZoneTexte 11"/>
          <p:cNvSpPr txBox="1">
            <a:spLocks noChangeArrowheads="1"/>
          </p:cNvSpPr>
          <p:nvPr/>
        </p:nvSpPr>
        <p:spPr bwMode="auto">
          <a:xfrm>
            <a:off x="2317316" y="1303283"/>
            <a:ext cx="6463430" cy="322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ru-RU" altLang="fr-FR" sz="1400" b="1" dirty="0" err="1" smtClean="0">
                <a:latin typeface="+mn-lt"/>
              </a:rPr>
              <a:t>Повна</a:t>
            </a:r>
            <a:r>
              <a:rPr lang="ru-RU" altLang="fr-FR" sz="1400" b="1" dirty="0" smtClean="0">
                <a:latin typeface="+mn-lt"/>
              </a:rPr>
              <a:t> </a:t>
            </a:r>
            <a:r>
              <a:rPr lang="ru-RU" altLang="fr-FR" sz="1400" b="1" dirty="0" err="1" smtClean="0">
                <a:latin typeface="+mn-lt"/>
              </a:rPr>
              <a:t>ELITe</a:t>
            </a:r>
            <a:r>
              <a:rPr lang="ru-RU" altLang="fr-FR" sz="1400" b="1" dirty="0" smtClean="0">
                <a:latin typeface="+mn-lt"/>
              </a:rPr>
              <a:t> </a:t>
            </a:r>
            <a:r>
              <a:rPr lang="ru-RU" altLang="fr-FR" sz="1400" b="1" dirty="0" err="1" smtClean="0">
                <a:latin typeface="+mn-lt"/>
              </a:rPr>
              <a:t>InGenius</a:t>
            </a:r>
            <a:r>
              <a:rPr lang="ru-RU" altLang="fr-FR" sz="1400" b="1" dirty="0" smtClean="0">
                <a:latin typeface="+mn-lt"/>
              </a:rPr>
              <a:t> </a:t>
            </a:r>
            <a:r>
              <a:rPr lang="ru-RU" altLang="fr-FR" sz="1400" b="1" dirty="0" err="1" smtClean="0">
                <a:latin typeface="+mn-lt"/>
              </a:rPr>
              <a:t>валідація</a:t>
            </a:r>
            <a:r>
              <a:rPr lang="ru-RU" altLang="fr-FR" sz="1400" b="1" dirty="0" smtClean="0">
                <a:latin typeface="+mn-lt"/>
              </a:rPr>
              <a:t> </a:t>
            </a:r>
            <a:r>
              <a:rPr lang="ru-RU" altLang="fr-FR" sz="1400" b="1" dirty="0" err="1" smtClean="0">
                <a:latin typeface="+mn-lt"/>
              </a:rPr>
              <a:t>ефективності</a:t>
            </a:r>
            <a:r>
              <a:rPr lang="ru-RU" altLang="fr-FR" sz="1400" b="1" dirty="0" smtClean="0">
                <a:latin typeface="+mn-lt"/>
              </a:rPr>
              <a:t> </a:t>
            </a:r>
            <a:r>
              <a:rPr lang="ru-RU" altLang="fr-FR" sz="1400" b="1" dirty="0" err="1" smtClean="0">
                <a:latin typeface="+mn-lt"/>
              </a:rPr>
              <a:t>вилучення</a:t>
            </a:r>
            <a:r>
              <a:rPr lang="ru-RU" altLang="fr-FR" sz="1400" b="1" dirty="0" smtClean="0">
                <a:latin typeface="+mn-lt"/>
              </a:rPr>
              <a:t> на </a:t>
            </a:r>
            <a:r>
              <a:rPr lang="ru-RU" altLang="fr-FR" sz="1400" b="1" dirty="0" err="1" smtClean="0">
                <a:latin typeface="+mn-lt"/>
              </a:rPr>
              <a:t>великій</a:t>
            </a:r>
            <a:r>
              <a:rPr lang="ru-RU" altLang="fr-FR" sz="1400" b="1" dirty="0" smtClean="0">
                <a:latin typeface="+mn-lt"/>
              </a:rPr>
              <a:t> </a:t>
            </a:r>
            <a:r>
              <a:rPr lang="ru-RU" altLang="fr-FR" sz="1400" b="1" dirty="0" err="1" smtClean="0">
                <a:latin typeface="+mn-lt"/>
              </a:rPr>
              <a:t>панелі</a:t>
            </a:r>
            <a:r>
              <a:rPr lang="ru-RU" altLang="fr-FR" sz="1400" b="1" dirty="0" smtClean="0">
                <a:latin typeface="+mn-lt"/>
              </a:rPr>
              <a:t> </a:t>
            </a:r>
            <a:r>
              <a:rPr lang="ru-RU" altLang="fr-FR" sz="1400" b="1" dirty="0" err="1" smtClean="0">
                <a:latin typeface="+mn-lt"/>
              </a:rPr>
              <a:t>матриць</a:t>
            </a:r>
            <a:r>
              <a:rPr lang="ru-RU" altLang="fr-FR" sz="1400" b="1" dirty="0" smtClean="0">
                <a:latin typeface="+mn-lt"/>
              </a:rPr>
              <a:t> для </a:t>
            </a:r>
            <a:r>
              <a:rPr lang="ru-RU" altLang="fr-FR" sz="1400" b="1" dirty="0" err="1" smtClean="0">
                <a:latin typeface="+mn-lt"/>
              </a:rPr>
              <a:t>моніторингу</a:t>
            </a:r>
            <a:r>
              <a:rPr lang="ru-RU" altLang="fr-FR" sz="1400" b="1" dirty="0" smtClean="0">
                <a:latin typeface="+mn-lt"/>
              </a:rPr>
              <a:t> пересадки</a:t>
            </a:r>
            <a:endParaRPr lang="en-US" altLang="fr-FR" sz="1400" dirty="0">
              <a:latin typeface="+mn-lt"/>
            </a:endParaRPr>
          </a:p>
          <a:p>
            <a:pPr marL="447675" indent="-266700" fontAlgn="base">
              <a:lnSpc>
                <a:spcPct val="114000"/>
              </a:lnSpc>
              <a:spcBef>
                <a:spcPct val="0"/>
              </a:spcBef>
              <a:spcAft>
                <a:spcPct val="0"/>
              </a:spcAft>
              <a:buSzPts val="1000"/>
              <a:buBlip>
                <a:blip r:embed="rId2"/>
              </a:buBlip>
            </a:pPr>
            <a:r>
              <a:rPr lang="en-US" altLang="fr-FR" sz="1400" dirty="0" err="1" smtClean="0">
                <a:solidFill>
                  <a:schemeClr val="dk1"/>
                </a:solidFill>
                <a:latin typeface="+mn-lt"/>
                <a:ea typeface="ＭＳ Ｐゴシック" charset="-128"/>
                <a:cs typeface="ＭＳ Ｐゴシック" charset="-128"/>
              </a:rPr>
              <a:t>ELITe</a:t>
            </a:r>
            <a:r>
              <a:rPr lang="en-US" altLang="fr-FR" sz="1400" dirty="0" smtClean="0">
                <a:solidFill>
                  <a:schemeClr val="dk1"/>
                </a:solidFill>
                <a:latin typeface="+mn-lt"/>
                <a:ea typeface="ＭＳ Ｐゴシック" charset="-128"/>
                <a:cs typeface="ＭＳ Ｐゴシック" charset="-128"/>
              </a:rPr>
              <a:t> </a:t>
            </a:r>
            <a:r>
              <a:rPr lang="en-US" altLang="fr-FR" sz="1400" dirty="0" err="1" smtClean="0">
                <a:solidFill>
                  <a:schemeClr val="dk1"/>
                </a:solidFill>
                <a:latin typeface="+mn-lt"/>
                <a:ea typeface="ＭＳ Ｐゴシック" charset="-128"/>
                <a:cs typeface="ＭＳ Ｐゴシック" charset="-128"/>
              </a:rPr>
              <a:t>InGenius</a:t>
            </a:r>
            <a:r>
              <a:rPr lang="en-US"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був</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підтверджений</a:t>
            </a:r>
            <a:r>
              <a:rPr lang="ru-RU" altLang="fr-FR" sz="1400" dirty="0" smtClean="0">
                <a:solidFill>
                  <a:schemeClr val="dk1"/>
                </a:solidFill>
                <a:latin typeface="+mn-lt"/>
                <a:ea typeface="ＭＳ Ｐゴシック" charset="-128"/>
                <a:cs typeface="ＭＳ Ｐゴシック" charset="-128"/>
              </a:rPr>
              <a:t> за </a:t>
            </a:r>
            <a:r>
              <a:rPr lang="ru-RU" altLang="fr-FR" sz="1400" dirty="0" err="1" smtClean="0">
                <a:solidFill>
                  <a:schemeClr val="dk1"/>
                </a:solidFill>
                <a:latin typeface="+mn-lt"/>
                <a:ea typeface="ＭＳ Ｐゴシック" charset="-128"/>
                <a:cs typeface="ＭＳ Ｐゴシック" charset="-128"/>
              </a:rPr>
              <a:t>допомогою</a:t>
            </a:r>
            <a:r>
              <a:rPr lang="ru-RU" altLang="fr-FR" sz="1400" dirty="0" smtClean="0">
                <a:solidFill>
                  <a:schemeClr val="dk1"/>
                </a:solidFill>
                <a:latin typeface="+mn-lt"/>
                <a:ea typeface="ＭＳ Ｐゴシック" charset="-128"/>
                <a:cs typeface="ＭＳ Ｐゴシック" charset="-128"/>
              </a:rPr>
              <a:t> </a:t>
            </a:r>
            <a:r>
              <a:rPr lang="en-US" altLang="fr-FR" sz="1400" dirty="0" err="1" smtClean="0">
                <a:solidFill>
                  <a:schemeClr val="dk1"/>
                </a:solidFill>
                <a:latin typeface="+mn-lt"/>
                <a:ea typeface="ＭＳ Ｐゴシック" charset="-128"/>
                <a:cs typeface="ＭＳ Ｐゴシック" charset="-128"/>
              </a:rPr>
              <a:t>ELITe</a:t>
            </a:r>
            <a:r>
              <a:rPr lang="en-US" altLang="fr-FR" sz="1400" dirty="0" smtClean="0">
                <a:solidFill>
                  <a:schemeClr val="dk1"/>
                </a:solidFill>
                <a:latin typeface="+mn-lt"/>
                <a:ea typeface="ＭＳ Ｐゴシック" charset="-128"/>
                <a:cs typeface="ＭＳ Ｐゴシック" charset="-128"/>
              </a:rPr>
              <a:t> </a:t>
            </a:r>
            <a:r>
              <a:rPr lang="en-US" altLang="fr-FR" sz="1400" dirty="0" err="1" smtClean="0">
                <a:solidFill>
                  <a:schemeClr val="dk1"/>
                </a:solidFill>
                <a:latin typeface="+mn-lt"/>
                <a:ea typeface="ＭＳ Ｐゴシック" charset="-128"/>
                <a:cs typeface="ＭＳ Ｐゴシック" charset="-128"/>
              </a:rPr>
              <a:t>InGenius</a:t>
            </a:r>
            <a:r>
              <a:rPr lang="en-US" altLang="fr-FR" sz="1400" dirty="0" smtClean="0">
                <a:solidFill>
                  <a:schemeClr val="dk1"/>
                </a:solidFill>
                <a:latin typeface="+mn-lt"/>
                <a:ea typeface="ＭＳ Ｐゴシック" charset="-128"/>
                <a:cs typeface="ＭＳ Ｐゴシック" charset="-128"/>
              </a:rPr>
              <a:t> SP 200 </a:t>
            </a:r>
            <a:r>
              <a:rPr lang="ru-RU" altLang="fr-FR" sz="1400" dirty="0" smtClean="0">
                <a:solidFill>
                  <a:schemeClr val="dk1"/>
                </a:solidFill>
                <a:latin typeface="+mn-lt"/>
                <a:ea typeface="ＭＳ Ｐゴシック" charset="-128"/>
                <a:cs typeface="ＭＳ Ｐゴシック" charset="-128"/>
              </a:rPr>
              <a:t>для </a:t>
            </a:r>
            <a:r>
              <a:rPr lang="ru-RU" altLang="fr-FR" sz="1400" dirty="0" err="1" smtClean="0">
                <a:solidFill>
                  <a:schemeClr val="dk1"/>
                </a:solidFill>
                <a:latin typeface="+mn-lt"/>
                <a:ea typeface="ＭＳ Ｐゴシック" charset="-128"/>
                <a:cs typeface="ＭＳ Ｐゴシック" charset="-128"/>
              </a:rPr>
              <a:t>виділення</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нуклеїнової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кислоти</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і</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аналізу</a:t>
            </a:r>
            <a:r>
              <a:rPr lang="ru-RU" altLang="fr-FR" sz="1400" dirty="0" smtClean="0">
                <a:solidFill>
                  <a:schemeClr val="dk1"/>
                </a:solidFill>
                <a:latin typeface="+mn-lt"/>
                <a:ea typeface="ＭＳ Ｐゴシック" charset="-128"/>
                <a:cs typeface="ＭＳ Ｐゴシック" charset="-128"/>
              </a:rPr>
              <a:t> </a:t>
            </a:r>
            <a:r>
              <a:rPr lang="en-US" altLang="fr-FR" sz="1400" dirty="0" err="1" smtClean="0">
                <a:solidFill>
                  <a:schemeClr val="dk1"/>
                </a:solidFill>
                <a:latin typeface="+mn-lt"/>
                <a:ea typeface="ＭＳ Ｐゴシック" charset="-128"/>
                <a:cs typeface="ＭＳ Ｐゴシック" charset="-128"/>
              </a:rPr>
              <a:t>ELITe</a:t>
            </a:r>
            <a:r>
              <a:rPr lang="en-US" altLang="fr-FR" sz="1400" dirty="0" smtClean="0">
                <a:solidFill>
                  <a:schemeClr val="dk1"/>
                </a:solidFill>
                <a:latin typeface="+mn-lt"/>
                <a:ea typeface="ＭＳ Ｐゴシック" charset="-128"/>
                <a:cs typeface="ＭＳ Ｐゴシック" charset="-128"/>
              </a:rPr>
              <a:t> MGB® </a:t>
            </a:r>
            <a:r>
              <a:rPr lang="ru-RU" altLang="fr-FR" sz="1400" dirty="0" smtClean="0">
                <a:solidFill>
                  <a:schemeClr val="dk1"/>
                </a:solidFill>
                <a:latin typeface="+mn-lt"/>
                <a:ea typeface="ＭＳ Ｐゴシック" charset="-128"/>
                <a:cs typeface="ＭＳ Ｐゴシック" charset="-128"/>
              </a:rPr>
              <a:t>для </a:t>
            </a:r>
            <a:r>
              <a:rPr lang="ru-RU" altLang="fr-FR" sz="1400" dirty="0" err="1" smtClean="0">
                <a:solidFill>
                  <a:schemeClr val="dk1"/>
                </a:solidFill>
                <a:latin typeface="+mn-lt"/>
                <a:ea typeface="ＭＳ Ｐゴシック" charset="-128"/>
                <a:cs typeface="ＭＳ Ｐゴシック" charset="-128"/>
              </a:rPr>
              <a:t>кількісної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ампліфікації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вірусних</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мішеней</a:t>
            </a:r>
            <a:r>
              <a:rPr lang="ru-RU" altLang="fr-FR" sz="1400" dirty="0" smtClean="0">
                <a:solidFill>
                  <a:schemeClr val="dk1"/>
                </a:solidFill>
                <a:latin typeface="+mn-lt"/>
                <a:ea typeface="ＭＳ Ｐゴシック" charset="-128"/>
                <a:cs typeface="ＭＳ Ｐゴシック" charset="-128"/>
              </a:rPr>
              <a:t>.</a:t>
            </a:r>
          </a:p>
          <a:p>
            <a:pPr marL="447675" indent="-266700" fontAlgn="base">
              <a:lnSpc>
                <a:spcPct val="114000"/>
              </a:lnSpc>
              <a:spcBef>
                <a:spcPct val="0"/>
              </a:spcBef>
              <a:spcAft>
                <a:spcPct val="0"/>
              </a:spcAft>
              <a:buSzPts val="1000"/>
              <a:buBlip>
                <a:blip r:embed="rId2"/>
              </a:buBlip>
            </a:pP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Перевірено</a:t>
            </a:r>
            <a:r>
              <a:rPr lang="ru-RU" altLang="fr-FR" sz="1400" dirty="0" smtClean="0">
                <a:solidFill>
                  <a:schemeClr val="dk1"/>
                </a:solidFill>
                <a:latin typeface="+mn-lt"/>
                <a:ea typeface="ＭＳ Ｐゴシック" charset="-128"/>
                <a:cs typeface="ＭＳ Ｐゴシック" charset="-128"/>
              </a:rPr>
              <a:t> 8 </a:t>
            </a:r>
            <a:r>
              <a:rPr lang="ru-RU" altLang="fr-FR" sz="1400" dirty="0" err="1" smtClean="0">
                <a:solidFill>
                  <a:schemeClr val="dk1"/>
                </a:solidFill>
                <a:latin typeface="+mn-lt"/>
                <a:ea typeface="ＭＳ Ｐゴシック" charset="-128"/>
                <a:cs typeface="ＭＳ Ｐゴシック" charset="-128"/>
              </a:rPr>
              <a:t>основних</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матриць</a:t>
            </a:r>
            <a:r>
              <a:rPr lang="ru-RU" altLang="fr-FR" sz="1400" dirty="0" smtClean="0">
                <a:solidFill>
                  <a:schemeClr val="dk1"/>
                </a:solidFill>
                <a:latin typeface="+mn-lt"/>
                <a:ea typeface="ＭＳ Ｐゴシック" charset="-128"/>
                <a:cs typeface="ＭＳ Ｐゴシック" charset="-128"/>
              </a:rPr>
              <a:t> для </a:t>
            </a:r>
            <a:r>
              <a:rPr lang="ru-RU" altLang="fr-FR" sz="1400" dirty="0" err="1" smtClean="0">
                <a:solidFill>
                  <a:schemeClr val="dk1"/>
                </a:solidFill>
                <a:latin typeface="+mn-lt"/>
                <a:ea typeface="ＭＳ Ｐゴシック" charset="-128"/>
                <a:cs typeface="ＭＳ Ｐゴシック" charset="-128"/>
              </a:rPr>
              <a:t>моніторингу</a:t>
            </a:r>
            <a:r>
              <a:rPr lang="ru-RU" altLang="fr-FR" sz="1400" dirty="0" smtClean="0">
                <a:solidFill>
                  <a:schemeClr val="dk1"/>
                </a:solidFill>
                <a:latin typeface="+mn-lt"/>
                <a:ea typeface="ＭＳ Ｐゴシック" charset="-128"/>
                <a:cs typeface="ＭＳ Ｐゴシック" charset="-128"/>
              </a:rPr>
              <a:t> трансплантата: </a:t>
            </a:r>
            <a:r>
              <a:rPr lang="ru-RU" altLang="fr-FR" sz="1400" dirty="0" err="1" smtClean="0">
                <a:solidFill>
                  <a:schemeClr val="dk1"/>
                </a:solidFill>
                <a:latin typeface="+mn-lt"/>
                <a:ea typeface="ＭＳ Ｐゴシック" charset="-128"/>
                <a:cs typeface="ＭＳ Ｐゴシック" charset="-128"/>
              </a:rPr>
              <a:t>сироватка</a:t>
            </a:r>
            <a:r>
              <a:rPr lang="ru-RU" altLang="fr-FR" sz="1400" dirty="0" smtClean="0">
                <a:solidFill>
                  <a:schemeClr val="dk1"/>
                </a:solidFill>
                <a:latin typeface="+mn-lt"/>
                <a:ea typeface="ＭＳ Ｐゴシック" charset="-128"/>
                <a:cs typeface="ＭＳ Ｐゴシック" charset="-128"/>
              </a:rPr>
              <a:t>, плазма (</a:t>
            </a:r>
            <a:r>
              <a:rPr lang="en-US" altLang="fr-FR" sz="1400" dirty="0" smtClean="0">
                <a:solidFill>
                  <a:schemeClr val="dk1"/>
                </a:solidFill>
                <a:latin typeface="+mn-lt"/>
                <a:ea typeface="ＭＳ Ｐゴシック" charset="-128"/>
                <a:cs typeface="ＭＳ Ｐゴシック" charset="-128"/>
              </a:rPr>
              <a:t>ACD, EDTA), </a:t>
            </a:r>
            <a:r>
              <a:rPr lang="ru-RU" altLang="fr-FR" sz="1400" dirty="0" smtClean="0">
                <a:solidFill>
                  <a:schemeClr val="dk1"/>
                </a:solidFill>
                <a:latin typeface="+mn-lt"/>
                <a:ea typeface="ＭＳ Ｐゴシック" charset="-128"/>
                <a:cs typeface="ＭＳ Ｐゴシック" charset="-128"/>
              </a:rPr>
              <a:t>мазок </a:t>
            </a:r>
            <a:r>
              <a:rPr lang="ru-RU" altLang="fr-FR" sz="1400" dirty="0" err="1" smtClean="0">
                <a:solidFill>
                  <a:schemeClr val="dk1"/>
                </a:solidFill>
                <a:latin typeface="+mn-lt"/>
                <a:ea typeface="ＭＳ Ｐゴシック" charset="-128"/>
                <a:cs typeface="ＭＳ Ｐゴシック" charset="-128"/>
              </a:rPr>
              <a:t>із</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зіву</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мазок</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з</a:t>
            </a:r>
            <a:r>
              <a:rPr lang="ru-RU" altLang="fr-FR" sz="1400" dirty="0" smtClean="0">
                <a:solidFill>
                  <a:schemeClr val="dk1"/>
                </a:solidFill>
                <a:latin typeface="+mn-lt"/>
                <a:ea typeface="ＭＳ Ｐゴシック" charset="-128"/>
                <a:cs typeface="ＭＳ Ｐゴシック" charset="-128"/>
              </a:rPr>
              <a:t> носа, </a:t>
            </a:r>
            <a:r>
              <a:rPr lang="en-US" altLang="fr-FR" sz="1400" dirty="0" smtClean="0">
                <a:solidFill>
                  <a:schemeClr val="dk1"/>
                </a:solidFill>
                <a:latin typeface="+mn-lt"/>
                <a:ea typeface="ＭＳ Ｐゴシック" charset="-128"/>
                <a:cs typeface="ＭＳ Ｐゴシック" charset="-128"/>
              </a:rPr>
              <a:t>CSF, </a:t>
            </a:r>
            <a:r>
              <a:rPr lang="ru-RU" altLang="fr-FR" sz="1400" dirty="0" smtClean="0">
                <a:solidFill>
                  <a:schemeClr val="dk1"/>
                </a:solidFill>
                <a:latin typeface="+mn-lt"/>
                <a:ea typeface="ＭＳ Ｐゴシック" charset="-128"/>
                <a:cs typeface="ＭＳ Ｐゴシック" charset="-128"/>
              </a:rPr>
              <a:t>сеча </a:t>
            </a:r>
            <a:r>
              <a:rPr lang="ru-RU" altLang="fr-FR" sz="1400" dirty="0" err="1" smtClean="0">
                <a:solidFill>
                  <a:schemeClr val="dk1"/>
                </a:solidFill>
                <a:latin typeface="+mn-lt"/>
                <a:ea typeface="ＭＳ Ｐゴシック" charset="-128"/>
                <a:cs typeface="ＭＳ Ｐゴシック" charset="-128"/>
              </a:rPr>
              <a:t>і</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цільна</a:t>
            </a:r>
            <a:r>
              <a:rPr lang="ru-RU" altLang="fr-FR" sz="1400" dirty="0" smtClean="0">
                <a:solidFill>
                  <a:schemeClr val="dk1"/>
                </a:solidFill>
                <a:latin typeface="+mn-lt"/>
                <a:ea typeface="ＭＳ Ｐゴシック" charset="-128"/>
                <a:cs typeface="ＭＳ Ｐゴシック" charset="-128"/>
              </a:rPr>
              <a:t> кров.</a:t>
            </a:r>
          </a:p>
          <a:p>
            <a:pPr marL="447675" indent="-266700" fontAlgn="base">
              <a:lnSpc>
                <a:spcPct val="114000"/>
              </a:lnSpc>
              <a:spcBef>
                <a:spcPct val="0"/>
              </a:spcBef>
              <a:spcAft>
                <a:spcPct val="0"/>
              </a:spcAft>
              <a:buSzPts val="1000"/>
              <a:buBlip>
                <a:blip r:embed="rId2"/>
              </a:buBlip>
            </a:pP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Кожна</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матриця</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перевірена</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наступним</a:t>
            </a:r>
            <a:r>
              <a:rPr lang="ru-RU" altLang="fr-FR" sz="1400" dirty="0" smtClean="0">
                <a:solidFill>
                  <a:schemeClr val="dk1"/>
                </a:solidFill>
                <a:latin typeface="+mn-lt"/>
                <a:ea typeface="ＭＳ Ｐゴシック" charset="-128"/>
                <a:cs typeface="ＭＳ Ｐゴシック" charset="-128"/>
              </a:rPr>
              <a:t> чином:</a:t>
            </a:r>
          </a:p>
          <a:p>
            <a:pPr marL="447675" indent="-266700" fontAlgn="base">
              <a:lnSpc>
                <a:spcPct val="114000"/>
              </a:lnSpc>
              <a:spcBef>
                <a:spcPct val="0"/>
              </a:spcBef>
              <a:spcAft>
                <a:spcPct val="0"/>
              </a:spcAft>
              <a:buSzPts val="1000"/>
              <a:buBlip>
                <a:blip r:embed="rId2"/>
              </a:buBlip>
            </a:pP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Лінійність</a:t>
            </a:r>
            <a:r>
              <a:rPr lang="ru-RU" altLang="fr-FR" sz="1400" dirty="0" smtClean="0">
                <a:solidFill>
                  <a:schemeClr val="dk1"/>
                </a:solidFill>
                <a:latin typeface="+mn-lt"/>
                <a:ea typeface="ＭＳ Ｐゴシック" charset="-128"/>
                <a:cs typeface="ＭＳ Ｐゴシック" charset="-128"/>
              </a:rPr>
              <a:t> (результат показаний </a:t>
            </a:r>
            <a:r>
              <a:rPr lang="ru-RU" altLang="fr-FR" sz="1400" dirty="0" err="1" smtClean="0">
                <a:solidFill>
                  <a:schemeClr val="dk1"/>
                </a:solidFill>
                <a:latin typeface="+mn-lt"/>
                <a:ea typeface="ＭＳ Ｐゴシック" charset="-128"/>
                <a:cs typeface="ＭＳ Ｐゴシック" charset="-128"/>
              </a:rPr>
              <a:t>нижче</a:t>
            </a:r>
            <a:r>
              <a:rPr lang="ru-RU" altLang="fr-FR" sz="1400" dirty="0" smtClean="0">
                <a:solidFill>
                  <a:schemeClr val="dk1"/>
                </a:solidFill>
                <a:latin typeface="+mn-lt"/>
                <a:ea typeface="ＭＳ Ｐゴシック" charset="-128"/>
                <a:cs typeface="ＭＳ Ｐゴシック" charset="-128"/>
              </a:rPr>
              <a:t>): 9 </a:t>
            </a:r>
            <a:r>
              <a:rPr lang="ru-RU" altLang="fr-FR" sz="1400" dirty="0" err="1" smtClean="0">
                <a:solidFill>
                  <a:schemeClr val="dk1"/>
                </a:solidFill>
                <a:latin typeface="+mn-lt"/>
                <a:ea typeface="ＭＳ Ｐゴシック" charset="-128"/>
                <a:cs typeface="ＭＳ Ｐゴシック" charset="-128"/>
              </a:rPr>
              <a:t>оцінених</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концентрацій</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кожна</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протестована</a:t>
            </a:r>
            <a:r>
              <a:rPr lang="ru-RU" altLang="fr-FR" sz="1400" dirty="0" smtClean="0">
                <a:solidFill>
                  <a:schemeClr val="dk1"/>
                </a:solidFill>
                <a:latin typeface="+mn-lt"/>
                <a:ea typeface="ＭＳ Ｐゴシック" charset="-128"/>
                <a:cs typeface="ＭＳ Ｐゴシック" charset="-128"/>
              </a:rPr>
              <a:t> в 5 </a:t>
            </a:r>
            <a:r>
              <a:rPr lang="ru-RU" altLang="fr-FR" sz="1400" dirty="0" err="1" smtClean="0">
                <a:solidFill>
                  <a:schemeClr val="dk1"/>
                </a:solidFill>
                <a:latin typeface="+mn-lt"/>
                <a:ea typeface="ＭＳ Ｐゴシック" charset="-128"/>
                <a:cs typeface="ＭＳ Ｐゴシック" charset="-128"/>
              </a:rPr>
              <a:t>повторностях</a:t>
            </a:r>
            <a:endParaRPr lang="ru-RU" altLang="fr-FR" sz="1400" dirty="0" smtClean="0">
              <a:solidFill>
                <a:schemeClr val="dk1"/>
              </a:solidFill>
              <a:latin typeface="+mn-lt"/>
              <a:ea typeface="ＭＳ Ｐゴシック" charset="-128"/>
              <a:cs typeface="ＭＳ Ｐゴシック" charset="-128"/>
            </a:endParaRPr>
          </a:p>
          <a:p>
            <a:pPr marL="447675" indent="-266700" fontAlgn="base">
              <a:lnSpc>
                <a:spcPct val="114000"/>
              </a:lnSpc>
              <a:spcBef>
                <a:spcPct val="0"/>
              </a:spcBef>
              <a:spcAft>
                <a:spcPct val="0"/>
              </a:spcAft>
              <a:buSzPts val="1000"/>
              <a:buBlip>
                <a:blip r:embed="rId2"/>
              </a:buBlip>
            </a:pP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Відтворюваність</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оцінені</a:t>
            </a:r>
            <a:r>
              <a:rPr lang="ru-RU" altLang="fr-FR" sz="1400" dirty="0" smtClean="0">
                <a:solidFill>
                  <a:schemeClr val="dk1"/>
                </a:solidFill>
                <a:latin typeface="+mn-lt"/>
                <a:ea typeface="ＭＳ Ｐゴシック" charset="-128"/>
                <a:cs typeface="ＭＳ Ｐゴシック" charset="-128"/>
              </a:rPr>
              <a:t> 2 </a:t>
            </a:r>
            <a:r>
              <a:rPr lang="ru-RU" altLang="fr-FR" sz="1400" dirty="0" err="1" smtClean="0">
                <a:solidFill>
                  <a:schemeClr val="dk1"/>
                </a:solidFill>
                <a:latin typeface="+mn-lt"/>
                <a:ea typeface="ＭＳ Ｐゴシック" charset="-128"/>
                <a:cs typeface="ＭＳ Ｐゴシック" charset="-128"/>
              </a:rPr>
              <a:t>концентрації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кожна</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перевірена</a:t>
            </a:r>
            <a:r>
              <a:rPr lang="ru-RU" altLang="fr-FR" sz="1400" dirty="0" smtClean="0">
                <a:solidFill>
                  <a:schemeClr val="dk1"/>
                </a:solidFill>
                <a:latin typeface="+mn-lt"/>
                <a:ea typeface="ＭＳ Ｐゴシック" charset="-128"/>
                <a:cs typeface="ＭＳ Ｐゴシック" charset="-128"/>
              </a:rPr>
              <a:t> в 12 </a:t>
            </a:r>
            <a:r>
              <a:rPr lang="ru-RU" altLang="fr-FR" sz="1400" dirty="0" err="1" smtClean="0">
                <a:solidFill>
                  <a:schemeClr val="dk1"/>
                </a:solidFill>
                <a:latin typeface="+mn-lt"/>
                <a:ea typeface="ＭＳ Ｐゴシック" charset="-128"/>
                <a:cs typeface="ＭＳ Ｐゴシック" charset="-128"/>
              </a:rPr>
              <a:t>повторностях</a:t>
            </a:r>
            <a:endParaRPr lang="ru-RU" altLang="fr-FR" sz="1400" dirty="0" smtClean="0">
              <a:solidFill>
                <a:schemeClr val="dk1"/>
              </a:solidFill>
              <a:latin typeface="+mn-lt"/>
              <a:ea typeface="ＭＳ Ｐゴシック" charset="-128"/>
              <a:cs typeface="ＭＳ Ｐゴシック" charset="-128"/>
            </a:endParaRPr>
          </a:p>
          <a:p>
            <a:pPr marL="447675" indent="-266700" fontAlgn="base">
              <a:lnSpc>
                <a:spcPct val="114000"/>
              </a:lnSpc>
              <a:spcBef>
                <a:spcPct val="0"/>
              </a:spcBef>
              <a:spcAft>
                <a:spcPct val="0"/>
              </a:spcAft>
              <a:buSzPts val="1000"/>
              <a:buBlip>
                <a:blip r:embed="rId2"/>
              </a:buBlip>
            </a:pP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Чутливість</a:t>
            </a:r>
            <a:r>
              <a:rPr lang="ru-RU" altLang="fr-FR" sz="1400" dirty="0" smtClean="0">
                <a:solidFill>
                  <a:schemeClr val="dk1"/>
                </a:solidFill>
                <a:latin typeface="+mn-lt"/>
                <a:ea typeface="ＭＳ Ｐゴシック" charset="-128"/>
                <a:cs typeface="ＭＳ Ｐゴシック" charset="-128"/>
              </a:rPr>
              <a:t>: 1 </a:t>
            </a:r>
            <a:r>
              <a:rPr lang="en-US" altLang="fr-FR" sz="1400" dirty="0" smtClean="0">
                <a:solidFill>
                  <a:schemeClr val="dk1"/>
                </a:solidFill>
                <a:latin typeface="+mn-lt"/>
                <a:ea typeface="ＭＳ Ｐゴシック" charset="-128"/>
                <a:cs typeface="ＭＳ Ｐゴシック" charset="-128"/>
              </a:rPr>
              <a:t>pos &amp; 1 </a:t>
            </a:r>
            <a:r>
              <a:rPr lang="en-US" altLang="fr-FR" sz="1400" dirty="0" err="1" smtClean="0">
                <a:solidFill>
                  <a:schemeClr val="dk1"/>
                </a:solidFill>
                <a:latin typeface="+mn-lt"/>
                <a:ea typeface="ＭＳ Ｐゴシック" charset="-128"/>
                <a:cs typeface="ＭＳ Ｐゴシック" charset="-128"/>
              </a:rPr>
              <a:t>neg</a:t>
            </a:r>
            <a:r>
              <a:rPr lang="en-US"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протестовано</a:t>
            </a:r>
            <a:r>
              <a:rPr lang="ru-RU" altLang="fr-FR" sz="1400" dirty="0" smtClean="0">
                <a:solidFill>
                  <a:schemeClr val="dk1"/>
                </a:solidFill>
                <a:latin typeface="+mn-lt"/>
                <a:ea typeface="ＭＳ Ｐゴシック" charset="-128"/>
                <a:cs typeface="ＭＳ Ｐゴシック" charset="-128"/>
              </a:rPr>
              <a:t> в 24 </a:t>
            </a:r>
            <a:r>
              <a:rPr lang="ru-RU" altLang="fr-FR" sz="1400" dirty="0" err="1" smtClean="0">
                <a:solidFill>
                  <a:schemeClr val="dk1"/>
                </a:solidFill>
                <a:latin typeface="+mn-lt"/>
                <a:ea typeface="ＭＳ Ｐゴシック" charset="-128"/>
                <a:cs typeface="ＭＳ Ｐゴシック" charset="-128"/>
              </a:rPr>
              <a:t>повторностях</a:t>
            </a:r>
            <a:endParaRPr lang="en-US" altLang="fr-FR" sz="1400" dirty="0" smtClean="0">
              <a:latin typeface="+mn-lt"/>
            </a:endParaRPr>
          </a:p>
        </p:txBody>
      </p:sp>
      <p:pic>
        <p:nvPicPr>
          <p:cNvPr id="11" name="Imag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740" y="1503723"/>
            <a:ext cx="1802581" cy="2544552"/>
          </a:xfrm>
          <a:prstGeom prst="rect">
            <a:avLst/>
          </a:prstGeom>
          <a:ln>
            <a:noFill/>
          </a:ln>
          <a:effectLst>
            <a:outerShdw blurRad="292100" dist="139700" dir="2700000" algn="tl" rotWithShape="0">
              <a:srgbClr val="333333">
                <a:alpha val="65000"/>
              </a:srgbClr>
            </a:outerShdw>
          </a:effectLst>
        </p:spPr>
      </p:pic>
      <p:cxnSp>
        <p:nvCxnSpPr>
          <p:cNvPr id="13"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ZoneTexte 11"/>
          <p:cNvSpPr txBox="1">
            <a:spLocks noChangeArrowheads="1"/>
          </p:cNvSpPr>
          <p:nvPr/>
        </p:nvSpPr>
        <p:spPr bwMode="auto">
          <a:xfrm>
            <a:off x="89508" y="5664659"/>
            <a:ext cx="8615387" cy="6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lnSpc>
                <a:spcPct val="114000"/>
              </a:lnSpc>
            </a:pPr>
            <a:r>
              <a:rPr lang="ru-RU" altLang="fr-FR" sz="1600" b="1" dirty="0" err="1" smtClean="0">
                <a:latin typeface="+mn-lt"/>
              </a:rPr>
              <a:t>Відмінні</a:t>
            </a:r>
            <a:r>
              <a:rPr lang="ru-RU" altLang="fr-FR" sz="1600" b="1" dirty="0" smtClean="0">
                <a:latin typeface="+mn-lt"/>
              </a:rPr>
              <a:t> </a:t>
            </a:r>
            <a:r>
              <a:rPr lang="ru-RU" altLang="fr-FR" sz="1600" b="1" dirty="0" err="1" smtClean="0">
                <a:latin typeface="+mn-lt"/>
              </a:rPr>
              <a:t>показники</a:t>
            </a:r>
            <a:r>
              <a:rPr lang="ru-RU" altLang="fr-FR" sz="1600" b="1" dirty="0" smtClean="0">
                <a:latin typeface="+mn-lt"/>
              </a:rPr>
              <a:t> </a:t>
            </a:r>
            <a:r>
              <a:rPr lang="ru-RU" altLang="fr-FR" sz="1600" b="1" dirty="0" err="1" smtClean="0">
                <a:latin typeface="+mn-lt"/>
              </a:rPr>
              <a:t>виділень</a:t>
            </a:r>
            <a:r>
              <a:rPr lang="ru-RU" altLang="fr-FR" sz="1600" b="1" dirty="0" smtClean="0">
                <a:latin typeface="+mn-lt"/>
              </a:rPr>
              <a:t> для </a:t>
            </a:r>
            <a:r>
              <a:rPr lang="ru-RU" altLang="fr-FR" sz="1600" b="1" dirty="0" err="1" smtClean="0">
                <a:latin typeface="+mn-lt"/>
              </a:rPr>
              <a:t>всіх</a:t>
            </a:r>
            <a:r>
              <a:rPr lang="ru-RU" altLang="fr-FR" sz="1600" b="1" dirty="0" smtClean="0">
                <a:latin typeface="+mn-lt"/>
              </a:rPr>
              <a:t> </a:t>
            </a:r>
            <a:r>
              <a:rPr lang="ru-RU" altLang="fr-FR" sz="1600" b="1" dirty="0" err="1" smtClean="0">
                <a:latin typeface="+mn-lt"/>
              </a:rPr>
              <a:t>матриць</a:t>
            </a:r>
            <a:r>
              <a:rPr lang="ru-RU" altLang="fr-FR" sz="1600" b="1" dirty="0" smtClean="0">
                <a:latin typeface="+mn-lt"/>
              </a:rPr>
              <a:t>, </a:t>
            </a:r>
            <a:r>
              <a:rPr lang="ru-RU" altLang="fr-FR" sz="1600" b="1" dirty="0" err="1" smtClean="0">
                <a:latin typeface="+mn-lt"/>
              </a:rPr>
              <a:t>оцінених</a:t>
            </a:r>
            <a:r>
              <a:rPr lang="ru-RU" altLang="fr-FR" sz="1600" b="1" dirty="0" smtClean="0">
                <a:latin typeface="+mn-lt"/>
              </a:rPr>
              <a:t> </a:t>
            </a:r>
            <a:r>
              <a:rPr lang="ru-RU" altLang="fr-FR" sz="1600" b="1" dirty="0" err="1" smtClean="0">
                <a:latin typeface="+mn-lt"/>
              </a:rPr>
              <a:t>незалежно</a:t>
            </a:r>
            <a:r>
              <a:rPr lang="ru-RU" altLang="fr-FR" sz="1600" b="1" dirty="0" smtClean="0">
                <a:latin typeface="+mn-lt"/>
              </a:rPr>
              <a:t> </a:t>
            </a:r>
            <a:r>
              <a:rPr lang="ru-RU" altLang="fr-FR" sz="1600" b="1" dirty="0" err="1" smtClean="0">
                <a:latin typeface="+mn-lt"/>
              </a:rPr>
              <a:t>від</a:t>
            </a:r>
            <a:r>
              <a:rPr lang="ru-RU" altLang="fr-FR" sz="1600" b="1" dirty="0" smtClean="0">
                <a:latin typeface="+mn-lt"/>
              </a:rPr>
              <a:t> </a:t>
            </a:r>
            <a:r>
              <a:rPr lang="ru-RU" altLang="fr-FR" sz="1600" b="1" dirty="0" err="1" smtClean="0">
                <a:latin typeface="+mn-lt"/>
              </a:rPr>
              <a:t>концентрації</a:t>
            </a:r>
            <a:r>
              <a:rPr lang="ru-RU" altLang="fr-FR" sz="1600" b="1" dirty="0" smtClean="0">
                <a:latin typeface="+mn-lt"/>
              </a:rPr>
              <a:t> </a:t>
            </a:r>
            <a:r>
              <a:rPr lang="ru-RU" altLang="fr-FR" sz="1600" b="1" dirty="0" err="1" smtClean="0">
                <a:latin typeface="+mn-lt"/>
              </a:rPr>
              <a:t>цілей</a:t>
            </a:r>
            <a:r>
              <a:rPr lang="ru-RU" altLang="fr-FR" sz="1600" b="1" dirty="0" smtClean="0">
                <a:latin typeface="+mn-lt"/>
              </a:rPr>
              <a:t> </a:t>
            </a:r>
            <a:r>
              <a:rPr lang="ru-RU" altLang="fr-FR" sz="1600" b="1" dirty="0" err="1" smtClean="0">
                <a:latin typeface="+mn-lt"/>
              </a:rPr>
              <a:t>з</a:t>
            </a:r>
            <a:r>
              <a:rPr lang="ru-RU" altLang="fr-FR" sz="1600" b="1" dirty="0" smtClean="0">
                <a:latin typeface="+mn-lt"/>
              </a:rPr>
              <a:t> точки </a:t>
            </a:r>
            <a:r>
              <a:rPr lang="ru-RU" altLang="fr-FR" sz="1600" b="1" dirty="0" err="1" smtClean="0">
                <a:latin typeface="+mn-lt"/>
              </a:rPr>
              <a:t>зору</a:t>
            </a:r>
            <a:r>
              <a:rPr lang="ru-RU" altLang="fr-FR" sz="1600" b="1" dirty="0" smtClean="0">
                <a:latin typeface="+mn-lt"/>
              </a:rPr>
              <a:t> </a:t>
            </a:r>
            <a:r>
              <a:rPr lang="ru-RU" altLang="fr-FR" sz="1600" b="1" dirty="0" err="1" smtClean="0">
                <a:latin typeface="+mn-lt"/>
              </a:rPr>
              <a:t>лінійності</a:t>
            </a:r>
            <a:r>
              <a:rPr lang="ru-RU" altLang="fr-FR" sz="1600" b="1" dirty="0" smtClean="0">
                <a:latin typeface="+mn-lt"/>
              </a:rPr>
              <a:t>, </a:t>
            </a:r>
            <a:r>
              <a:rPr lang="ru-RU" altLang="fr-FR" sz="1600" b="1" dirty="0" err="1" smtClean="0">
                <a:latin typeface="+mn-lt"/>
              </a:rPr>
              <a:t>відтворюваності</a:t>
            </a:r>
            <a:r>
              <a:rPr lang="ru-RU" altLang="fr-FR" sz="1600" b="1" dirty="0" smtClean="0">
                <a:latin typeface="+mn-lt"/>
              </a:rPr>
              <a:t> </a:t>
            </a:r>
            <a:r>
              <a:rPr lang="ru-RU" altLang="fr-FR" sz="1600" b="1" dirty="0" err="1" smtClean="0">
                <a:latin typeface="+mn-lt"/>
              </a:rPr>
              <a:t>і</a:t>
            </a:r>
            <a:r>
              <a:rPr lang="ru-RU" altLang="fr-FR" sz="1600" b="1" dirty="0" smtClean="0">
                <a:latin typeface="+mn-lt"/>
              </a:rPr>
              <a:t> </a:t>
            </a:r>
            <a:r>
              <a:rPr lang="ru-RU" altLang="fr-FR" sz="1600" b="1" dirty="0" err="1" smtClean="0">
                <a:latin typeface="+mn-lt"/>
              </a:rPr>
              <a:t>чутливості</a:t>
            </a:r>
            <a:endParaRPr lang="fr-FR" altLang="fr-FR" sz="1600" b="1" dirty="0" smtClean="0">
              <a:latin typeface="+mn-lt"/>
            </a:endParaRPr>
          </a:p>
        </p:txBody>
      </p:sp>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l="718" t="67027" r="67764" b="2938"/>
          <a:stretch/>
        </p:blipFill>
        <p:spPr>
          <a:xfrm>
            <a:off x="2611092" y="4654906"/>
            <a:ext cx="1848740" cy="946922"/>
          </a:xfrm>
          <a:prstGeom prst="rect">
            <a:avLst/>
          </a:prstGeom>
          <a:ln w="3175">
            <a:solidFill>
              <a:schemeClr val="tx1"/>
            </a:solidFill>
          </a:ln>
          <a:effectLst>
            <a:outerShdw blurRad="292100" dist="139700" dir="2700000" algn="tl" rotWithShape="0">
              <a:srgbClr val="333333">
                <a:alpha val="65000"/>
              </a:srgbClr>
            </a:outerShdw>
          </a:effectLst>
        </p:spPr>
      </p:pic>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l="34351" r="34653" b="69980"/>
          <a:stretch/>
        </p:blipFill>
        <p:spPr>
          <a:xfrm>
            <a:off x="478370" y="4654906"/>
            <a:ext cx="1818120" cy="946450"/>
          </a:xfrm>
          <a:prstGeom prst="rect">
            <a:avLst/>
          </a:prstGeom>
          <a:ln w="3175">
            <a:solidFill>
              <a:schemeClr val="tx1"/>
            </a:solidFill>
          </a:ln>
          <a:effectLst>
            <a:outerShdw blurRad="292100" dist="139700" dir="2700000" algn="tl" rotWithShape="0">
              <a:srgbClr val="333333">
                <a:alpha val="65000"/>
              </a:srgbClr>
            </a:outerShdw>
          </a:effectLst>
        </p:spPr>
      </p:pic>
      <p:pic>
        <p:nvPicPr>
          <p:cNvPr id="19" name="Image 18"/>
          <p:cNvPicPr>
            <a:picLocks noChangeAspect="1"/>
          </p:cNvPicPr>
          <p:nvPr/>
        </p:nvPicPr>
        <p:blipFill rotWithShape="1">
          <a:blip r:embed="rId4" cstate="print">
            <a:extLst>
              <a:ext uri="{28A0092B-C50C-407E-A947-70E740481C1C}">
                <a14:useLocalDpi xmlns:a14="http://schemas.microsoft.com/office/drawing/2010/main" val="0"/>
              </a:ext>
            </a:extLst>
          </a:blip>
          <a:srcRect l="34563" t="34887" r="35296" b="36298"/>
          <a:stretch/>
        </p:blipFill>
        <p:spPr>
          <a:xfrm>
            <a:off x="4673835" y="4668749"/>
            <a:ext cx="1817032" cy="933671"/>
          </a:xfrm>
          <a:prstGeom prst="rect">
            <a:avLst/>
          </a:prstGeom>
          <a:ln w="3175">
            <a:solidFill>
              <a:schemeClr val="tx1"/>
            </a:solidFill>
          </a:ln>
          <a:effectLst>
            <a:outerShdw blurRad="292100" dist="139700" dir="2700000" algn="tl" rotWithShape="0">
              <a:srgbClr val="333333">
                <a:alpha val="65000"/>
              </a:srgbClr>
            </a:outerShdw>
          </a:effectLst>
        </p:spPr>
      </p:pic>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68298" t="33427" r="1752" b="37942"/>
          <a:stretch/>
        </p:blipFill>
        <p:spPr>
          <a:xfrm>
            <a:off x="6704869" y="4654906"/>
            <a:ext cx="1818120" cy="934184"/>
          </a:xfrm>
          <a:prstGeom prst="rect">
            <a:avLst/>
          </a:prstGeom>
          <a:ln w="3175">
            <a:solidFill>
              <a:schemeClr val="tx1"/>
            </a:solidFill>
          </a:ln>
          <a:effectLst>
            <a:outerShdw blurRad="292100" dist="139700" dir="2700000" algn="tl" rotWithShape="0">
              <a:srgbClr val="333333">
                <a:alpha val="65000"/>
              </a:srgbClr>
            </a:outerShdw>
          </a:effectLst>
        </p:spPr>
      </p:pic>
      <p:sp>
        <p:nvSpPr>
          <p:cNvPr id="12" name="ZoneTexte 11"/>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4123050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818761" y="287170"/>
            <a:ext cx="7325239" cy="10266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lumMod val="50000"/>
                  </a:schemeClr>
                </a:solidFill>
              </a:rPr>
              <a:t>Перев</a:t>
            </a:r>
            <a:r>
              <a:rPr lang="uk-UA" sz="3600" dirty="0" smtClean="0">
                <a:solidFill>
                  <a:schemeClr val="bg1">
                    <a:lumMod val="50000"/>
                  </a:schemeClr>
                </a:solidFill>
              </a:rPr>
              <a:t>і</a:t>
            </a:r>
            <a:r>
              <a:rPr lang="ru-RU" sz="3600" dirty="0" err="1" smtClean="0">
                <a:solidFill>
                  <a:schemeClr val="bg1">
                    <a:lumMod val="50000"/>
                  </a:schemeClr>
                </a:solidFill>
              </a:rPr>
              <a:t>рка</a:t>
            </a:r>
            <a:r>
              <a:rPr lang="ru-RU" sz="3600" dirty="0" smtClean="0">
                <a:solidFill>
                  <a:schemeClr val="bg1">
                    <a:lumMod val="50000"/>
                  </a:schemeClr>
                </a:solidFill>
              </a:rPr>
              <a:t> </a:t>
            </a:r>
            <a:r>
              <a:rPr lang="en-US" sz="3600" dirty="0" smtClean="0">
                <a:solidFill>
                  <a:schemeClr val="bg1">
                    <a:lumMod val="50000"/>
                  </a:schemeClr>
                </a:solidFill>
              </a:rPr>
              <a:t>MRSA / SA</a:t>
            </a:r>
          </a:p>
        </p:txBody>
      </p:sp>
      <p:sp>
        <p:nvSpPr>
          <p:cNvPr id="12" name="ZoneTexte 11"/>
          <p:cNvSpPr txBox="1">
            <a:spLocks noChangeArrowheads="1"/>
          </p:cNvSpPr>
          <p:nvPr/>
        </p:nvSpPr>
        <p:spPr bwMode="auto">
          <a:xfrm>
            <a:off x="1818761" y="1519571"/>
            <a:ext cx="6966010" cy="24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ru-RU" altLang="fr-FR" sz="1400" b="1" dirty="0" err="1" smtClean="0">
                <a:latin typeface="+mn-lt"/>
              </a:rPr>
              <a:t>Перевірка</a:t>
            </a:r>
            <a:r>
              <a:rPr lang="ru-RU" altLang="fr-FR" sz="1400" b="1" dirty="0" smtClean="0">
                <a:latin typeface="+mn-lt"/>
              </a:rPr>
              <a:t> </a:t>
            </a:r>
            <a:r>
              <a:rPr lang="ru-RU" altLang="fr-FR" sz="1400" b="1" dirty="0" err="1" smtClean="0">
                <a:latin typeface="+mn-lt"/>
              </a:rPr>
              <a:t>працездатності</a:t>
            </a:r>
            <a:r>
              <a:rPr lang="ru-RU" altLang="fr-FR" sz="1400" b="1" dirty="0" smtClean="0">
                <a:latin typeface="+mn-lt"/>
              </a:rPr>
              <a:t> </a:t>
            </a:r>
            <a:r>
              <a:rPr lang="en-US" altLang="fr-FR" sz="1400" b="1" dirty="0" err="1" smtClean="0">
                <a:latin typeface="+mn-lt"/>
              </a:rPr>
              <a:t>ELITe</a:t>
            </a:r>
            <a:r>
              <a:rPr lang="en-US" altLang="fr-FR" sz="1400" b="1" dirty="0" smtClean="0">
                <a:latin typeface="+mn-lt"/>
              </a:rPr>
              <a:t> </a:t>
            </a:r>
            <a:r>
              <a:rPr lang="en-US" altLang="fr-FR" sz="1400" b="1" dirty="0" err="1" smtClean="0">
                <a:latin typeface="+mn-lt"/>
              </a:rPr>
              <a:t>InGenius</a:t>
            </a:r>
            <a:r>
              <a:rPr lang="en-US" altLang="fr-FR" sz="1400" b="1" dirty="0" smtClean="0">
                <a:latin typeface="+mn-lt"/>
              </a:rPr>
              <a:t> </a:t>
            </a:r>
            <a:r>
              <a:rPr lang="ru-RU" altLang="fr-FR" sz="1400" b="1" dirty="0" smtClean="0">
                <a:latin typeface="+mn-lt"/>
              </a:rPr>
              <a:t>для </a:t>
            </a:r>
            <a:r>
              <a:rPr lang="ru-RU" altLang="fr-FR" sz="1400" b="1" dirty="0" err="1" smtClean="0">
                <a:latin typeface="+mn-lt"/>
              </a:rPr>
              <a:t>тестування</a:t>
            </a:r>
            <a:r>
              <a:rPr lang="ru-RU" altLang="fr-FR" sz="1400" b="1" dirty="0" smtClean="0">
                <a:latin typeface="+mn-lt"/>
              </a:rPr>
              <a:t> </a:t>
            </a:r>
            <a:r>
              <a:rPr lang="en-US" altLang="fr-FR" sz="1400" b="1" dirty="0" smtClean="0">
                <a:latin typeface="+mn-lt"/>
              </a:rPr>
              <a:t>MRSA / SA</a:t>
            </a:r>
            <a:endParaRPr lang="en-US" altLang="fr-FR" sz="1400" dirty="0" smtClean="0">
              <a:latin typeface="+mn-lt"/>
            </a:endParaRPr>
          </a:p>
          <a:p>
            <a:pPr marL="447675" indent="-266700" fontAlgn="base">
              <a:lnSpc>
                <a:spcPct val="114000"/>
              </a:lnSpc>
              <a:spcBef>
                <a:spcPct val="0"/>
              </a:spcBef>
              <a:spcAft>
                <a:spcPct val="0"/>
              </a:spcAft>
              <a:buSzPts val="1000"/>
              <a:buBlip>
                <a:blip r:embed="rId2"/>
              </a:buBlip>
            </a:pPr>
            <a:r>
              <a:rPr lang="ru-RU" altLang="fr-FR" sz="1200" dirty="0" err="1" smtClean="0">
                <a:solidFill>
                  <a:schemeClr val="dk1"/>
                </a:solidFill>
                <a:latin typeface="+mn-lt"/>
                <a:ea typeface="ＭＳ Ｐゴシック" charset="-128"/>
                <a:cs typeface="ＭＳ Ｐゴシック" charset="-128"/>
              </a:rPr>
              <a:t>Універсальний</a:t>
            </a:r>
            <a:r>
              <a:rPr lang="ru-RU" altLang="fr-FR" sz="1200" dirty="0" smtClean="0">
                <a:solidFill>
                  <a:schemeClr val="dk1"/>
                </a:solidFill>
                <a:latin typeface="+mn-lt"/>
                <a:ea typeface="ＭＳ Ｐゴシック" charset="-128"/>
                <a:cs typeface="ＭＳ Ｐゴシック" charset="-128"/>
              </a:rPr>
              <a:t> метод </a:t>
            </a:r>
            <a:r>
              <a:rPr lang="ru-RU" altLang="fr-FR" sz="1200" dirty="0" err="1" smtClean="0">
                <a:solidFill>
                  <a:schemeClr val="dk1"/>
                </a:solidFill>
                <a:latin typeface="+mn-lt"/>
                <a:ea typeface="ＭＳ Ｐゴシック" charset="-128"/>
                <a:cs typeface="ＭＳ Ｐゴシック" charset="-128"/>
              </a:rPr>
              <a:t>виділення</a:t>
            </a:r>
            <a:r>
              <a:rPr lang="ru-RU" altLang="fr-FR" sz="1200" dirty="0" smtClean="0">
                <a:solidFill>
                  <a:schemeClr val="dk1"/>
                </a:solidFill>
                <a:latin typeface="+mn-lt"/>
                <a:ea typeface="ＭＳ Ｐゴシック" charset="-128"/>
                <a:cs typeface="ＭＳ Ｐゴシック" charset="-128"/>
              </a:rPr>
              <a:t> </a:t>
            </a:r>
            <a:r>
              <a:rPr lang="en-US" altLang="fr-FR" sz="1200" dirty="0" err="1" smtClean="0">
                <a:solidFill>
                  <a:schemeClr val="dk1"/>
                </a:solidFill>
                <a:latin typeface="+mn-lt"/>
                <a:ea typeface="ＭＳ Ｐゴシック" charset="-128"/>
                <a:cs typeface="ＭＳ Ｐゴシック" charset="-128"/>
              </a:rPr>
              <a:t>ELITe</a:t>
            </a:r>
            <a:r>
              <a:rPr lang="en-US" altLang="fr-FR" sz="1200" dirty="0" smtClean="0">
                <a:solidFill>
                  <a:schemeClr val="dk1"/>
                </a:solidFill>
                <a:latin typeface="+mn-lt"/>
                <a:ea typeface="ＭＳ Ｐゴシック" charset="-128"/>
                <a:cs typeface="ＭＳ Ｐゴシック" charset="-128"/>
              </a:rPr>
              <a:t> </a:t>
            </a:r>
            <a:r>
              <a:rPr lang="en-US" altLang="fr-FR" sz="1200" dirty="0" err="1" smtClean="0">
                <a:solidFill>
                  <a:schemeClr val="dk1"/>
                </a:solidFill>
                <a:latin typeface="+mn-lt"/>
                <a:ea typeface="ＭＳ Ｐゴシック" charset="-128"/>
                <a:cs typeface="ＭＳ Ｐゴシック" charset="-128"/>
              </a:rPr>
              <a:t>InGenius</a:t>
            </a:r>
            <a:r>
              <a:rPr lang="en-US" altLang="fr-FR" sz="1200" dirty="0" smtClean="0">
                <a:solidFill>
                  <a:schemeClr val="dk1"/>
                </a:solidFill>
                <a:latin typeface="+mn-lt"/>
                <a:ea typeface="ＭＳ Ｐゴシック" charset="-128"/>
                <a:cs typeface="ＭＳ Ｐゴシック" charset="-128"/>
              </a:rPr>
              <a:t> SP 200 </a:t>
            </a:r>
            <a:r>
              <a:rPr lang="ru-RU" altLang="fr-FR" sz="1200" dirty="0" err="1" smtClean="0">
                <a:solidFill>
                  <a:schemeClr val="dk1"/>
                </a:solidFill>
                <a:latin typeface="+mn-lt"/>
                <a:ea typeface="ＭＳ Ｐゴシック" charset="-128"/>
                <a:cs typeface="ＭＳ Ｐゴシック" charset="-128"/>
              </a:rPr>
              <a:t>і</a:t>
            </a:r>
            <a:r>
              <a:rPr lang="ru-RU" altLang="fr-FR" sz="1200" dirty="0" smtClean="0">
                <a:solidFill>
                  <a:schemeClr val="dk1"/>
                </a:solidFill>
                <a:latin typeface="+mn-lt"/>
                <a:ea typeface="ＭＳ Ｐゴシック" charset="-128"/>
                <a:cs typeface="ＭＳ Ｐゴシック" charset="-128"/>
              </a:rPr>
              <a:t> </a:t>
            </a:r>
            <a:r>
              <a:rPr lang="en-US" altLang="fr-FR" sz="1200" dirty="0" smtClean="0">
                <a:solidFill>
                  <a:schemeClr val="dk1"/>
                </a:solidFill>
                <a:latin typeface="+mn-lt"/>
                <a:ea typeface="ＭＳ Ｐゴシック" charset="-128"/>
                <a:cs typeface="ＭＳ Ｐゴシック" charset="-128"/>
              </a:rPr>
              <a:t>MRSA / SA </a:t>
            </a:r>
            <a:r>
              <a:rPr lang="en-US" altLang="fr-FR" sz="1200" dirty="0" err="1" smtClean="0">
                <a:solidFill>
                  <a:schemeClr val="dk1"/>
                </a:solidFill>
                <a:latin typeface="+mn-lt"/>
                <a:ea typeface="ＭＳ Ｐゴシック" charset="-128"/>
                <a:cs typeface="ＭＳ Ｐゴシック" charset="-128"/>
              </a:rPr>
              <a:t>ELITe</a:t>
            </a:r>
            <a:r>
              <a:rPr lang="en-US" altLang="fr-FR" sz="1200" dirty="0" smtClean="0">
                <a:solidFill>
                  <a:schemeClr val="dk1"/>
                </a:solidFill>
                <a:latin typeface="+mn-lt"/>
                <a:ea typeface="ＭＳ Ｐゴシック" charset="-128"/>
                <a:cs typeface="ＭＳ Ｐゴシック" charset="-128"/>
              </a:rPr>
              <a:t> MGB®</a:t>
            </a:r>
          </a:p>
          <a:p>
            <a:pPr marL="447675" indent="-266700" fontAlgn="base">
              <a:lnSpc>
                <a:spcPct val="114000"/>
              </a:lnSpc>
              <a:spcBef>
                <a:spcPct val="0"/>
              </a:spcBef>
              <a:spcAft>
                <a:spcPct val="0"/>
              </a:spcAft>
              <a:buSzPts val="1000"/>
              <a:buBlip>
                <a:blip r:embed="rId2"/>
              </a:buBlip>
            </a:pPr>
            <a:r>
              <a:rPr lang="en-US" altLang="fr-FR" sz="1200" dirty="0" smtClean="0">
                <a:solidFill>
                  <a:schemeClr val="dk1"/>
                </a:solidFill>
                <a:latin typeface="+mn-lt"/>
                <a:ea typeface="ＭＳ Ｐゴシック" charset="-128"/>
                <a:cs typeface="ＭＳ Ｐゴシック" charset="-128"/>
              </a:rPr>
              <a:t> </a:t>
            </a:r>
            <a:r>
              <a:rPr lang="ru-RU" altLang="fr-FR" sz="1200" dirty="0" smtClean="0">
                <a:solidFill>
                  <a:schemeClr val="dk1"/>
                </a:solidFill>
                <a:latin typeface="+mn-lt"/>
                <a:ea typeface="ＭＳ Ｐゴシック" charset="-128"/>
                <a:cs typeface="ＭＳ Ｐゴシック" charset="-128"/>
              </a:rPr>
              <a:t>Перший </a:t>
            </a:r>
            <a:r>
              <a:rPr lang="ru-RU" altLang="fr-FR" sz="1200" dirty="0" err="1" smtClean="0">
                <a:solidFill>
                  <a:schemeClr val="dk1"/>
                </a:solidFill>
                <a:latin typeface="+mn-lt"/>
                <a:ea typeface="ＭＳ Ｐゴシック" charset="-128"/>
                <a:cs typeface="ＭＳ Ｐゴシック" charset="-128"/>
              </a:rPr>
              <a:t>аналіз</a:t>
            </a:r>
            <a:r>
              <a:rPr lang="ru-RU" altLang="fr-FR" sz="1200" dirty="0" smtClean="0">
                <a:solidFill>
                  <a:schemeClr val="dk1"/>
                </a:solidFill>
                <a:latin typeface="+mn-lt"/>
                <a:ea typeface="ＭＳ Ｐゴシック" charset="-128"/>
                <a:cs typeface="ＭＳ Ｐゴシック" charset="-128"/>
              </a:rPr>
              <a:t> </a:t>
            </a:r>
            <a:r>
              <a:rPr lang="en-US" altLang="fr-FR" sz="1200" dirty="0" smtClean="0">
                <a:solidFill>
                  <a:schemeClr val="dk1"/>
                </a:solidFill>
                <a:latin typeface="+mn-lt"/>
                <a:ea typeface="ＭＳ Ｐゴシック" charset="-128"/>
                <a:cs typeface="ＭＳ Ｐゴシック" charset="-128"/>
              </a:rPr>
              <a:t>CE-IVD </a:t>
            </a:r>
            <a:r>
              <a:rPr lang="ru-RU" altLang="fr-FR" sz="1200" dirty="0" smtClean="0">
                <a:solidFill>
                  <a:schemeClr val="dk1"/>
                </a:solidFill>
                <a:latin typeface="+mn-lt"/>
                <a:ea typeface="ＭＳ Ｐゴシック" charset="-128"/>
                <a:cs typeface="ＭＳ Ｐゴシック" charset="-128"/>
              </a:rPr>
              <a:t>для </a:t>
            </a:r>
            <a:r>
              <a:rPr lang="ru-RU" altLang="fr-FR" sz="1200" dirty="0" err="1" smtClean="0">
                <a:solidFill>
                  <a:schemeClr val="dk1"/>
                </a:solidFill>
                <a:latin typeface="+mn-lt"/>
                <a:ea typeface="ＭＳ Ｐゴシック" charset="-128"/>
                <a:cs typeface="ＭＳ Ｐゴシック" charset="-128"/>
              </a:rPr>
              <a:t>виявлення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штаму</a:t>
            </a:r>
            <a:r>
              <a:rPr lang="ru-RU" altLang="fr-FR" sz="1200" dirty="0" smtClean="0">
                <a:solidFill>
                  <a:schemeClr val="dk1"/>
                </a:solidFill>
                <a:latin typeface="+mn-lt"/>
                <a:ea typeface="ＭＳ Ｐゴシック" charset="-128"/>
                <a:cs typeface="ＭＳ Ｐゴシック" charset="-128"/>
              </a:rPr>
              <a:t> </a:t>
            </a:r>
            <a:r>
              <a:rPr lang="en-US" altLang="fr-FR" sz="1200" dirty="0" err="1" smtClean="0">
                <a:solidFill>
                  <a:schemeClr val="dk1"/>
                </a:solidFill>
                <a:latin typeface="+mn-lt"/>
                <a:ea typeface="ＭＳ Ｐゴシック" charset="-128"/>
                <a:cs typeface="ＭＳ Ｐゴシック" charset="-128"/>
              </a:rPr>
              <a:t>mecC</a:t>
            </a:r>
            <a:r>
              <a:rPr lang="en-US"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з</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унікальним</a:t>
            </a:r>
            <a:r>
              <a:rPr lang="ru-RU" altLang="fr-FR" sz="1200" dirty="0" smtClean="0">
                <a:solidFill>
                  <a:schemeClr val="dk1"/>
                </a:solidFill>
                <a:latin typeface="+mn-lt"/>
                <a:ea typeface="ＭＳ Ｐゴシック" charset="-128"/>
                <a:cs typeface="ＭＳ Ｐゴシック" charset="-128"/>
              </a:rPr>
              <a:t> дизайном для </a:t>
            </a:r>
            <a:r>
              <a:rPr lang="ru-RU" altLang="fr-FR" sz="1200" dirty="0" err="1" smtClean="0">
                <a:solidFill>
                  <a:schemeClr val="dk1"/>
                </a:solidFill>
                <a:latin typeface="+mn-lt"/>
                <a:ea typeface="ＭＳ Ｐゴシック" charset="-128"/>
                <a:cs typeface="ＭＳ Ｐゴシック" charset="-128"/>
              </a:rPr>
              <a:t>виявлення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і</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діфференсаціі</a:t>
            </a:r>
            <a:r>
              <a:rPr lang="ru-RU" altLang="fr-FR" sz="1200" dirty="0" smtClean="0">
                <a:solidFill>
                  <a:schemeClr val="dk1"/>
                </a:solidFill>
                <a:latin typeface="+mn-lt"/>
                <a:ea typeface="ＭＳ Ｐゴシック" charset="-128"/>
                <a:cs typeface="ＭＳ Ｐゴシック" charset="-128"/>
              </a:rPr>
              <a:t> </a:t>
            </a:r>
            <a:r>
              <a:rPr lang="en-US" altLang="fr-FR" sz="1200" dirty="0" smtClean="0">
                <a:solidFill>
                  <a:schemeClr val="dk1"/>
                </a:solidFill>
                <a:latin typeface="+mn-lt"/>
                <a:ea typeface="ＭＳ Ｐゴシック" charset="-128"/>
                <a:cs typeface="ＭＳ Ｐゴシック" charset="-128"/>
              </a:rPr>
              <a:t>SA </a:t>
            </a:r>
            <a:r>
              <a:rPr lang="ru-RU" altLang="fr-FR" sz="1200" dirty="0" err="1" smtClean="0">
                <a:solidFill>
                  <a:schemeClr val="dk1"/>
                </a:solidFill>
                <a:latin typeface="+mn-lt"/>
                <a:ea typeface="ＭＳ Ｐゴシック" charset="-128"/>
                <a:cs typeface="ＭＳ Ｐゴシック" charset="-128"/>
              </a:rPr>
              <a:t>і</a:t>
            </a:r>
            <a:r>
              <a:rPr lang="ru-RU" altLang="fr-FR" sz="1200" dirty="0" smtClean="0">
                <a:solidFill>
                  <a:schemeClr val="dk1"/>
                </a:solidFill>
                <a:latin typeface="+mn-lt"/>
                <a:ea typeface="ＭＳ Ｐゴシック" charset="-128"/>
                <a:cs typeface="ＭＳ Ｐゴシック" charset="-128"/>
              </a:rPr>
              <a:t> </a:t>
            </a:r>
            <a:r>
              <a:rPr lang="en-US" altLang="fr-FR" sz="1200" dirty="0" smtClean="0">
                <a:solidFill>
                  <a:schemeClr val="dk1"/>
                </a:solidFill>
                <a:latin typeface="+mn-lt"/>
                <a:ea typeface="ＭＳ Ｐゴシック" charset="-128"/>
                <a:cs typeface="ＭＳ Ｐゴシック" charset="-128"/>
              </a:rPr>
              <a:t>MRSA, </a:t>
            </a:r>
            <a:r>
              <a:rPr lang="ru-RU" altLang="fr-FR" sz="1200" dirty="0" err="1" smtClean="0">
                <a:solidFill>
                  <a:schemeClr val="dk1"/>
                </a:solidFill>
                <a:latin typeface="+mn-lt"/>
                <a:ea typeface="ＭＳ Ｐゴシック" charset="-128"/>
                <a:cs typeface="ＭＳ Ｐゴシック" charset="-128"/>
              </a:rPr>
              <a:t>заснований</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тільки</a:t>
            </a:r>
            <a:r>
              <a:rPr lang="ru-RU" altLang="fr-FR" sz="1200" dirty="0" smtClean="0">
                <a:solidFill>
                  <a:schemeClr val="dk1"/>
                </a:solidFill>
                <a:latin typeface="+mn-lt"/>
                <a:ea typeface="ＭＳ Ｐゴシック" charset="-128"/>
                <a:cs typeface="ＭＳ Ｐゴシック" charset="-128"/>
              </a:rPr>
              <a:t> на </a:t>
            </a:r>
            <a:r>
              <a:rPr lang="ru-RU" altLang="fr-FR" sz="1200" dirty="0" err="1" smtClean="0">
                <a:solidFill>
                  <a:schemeClr val="dk1"/>
                </a:solidFill>
                <a:latin typeface="+mn-lt"/>
                <a:ea typeface="ＭＳ Ｐゴシック" charset="-128"/>
                <a:cs typeface="ＭＳ Ｐゴシック" charset="-128"/>
              </a:rPr>
              <a:t>консервативних</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послідовностях</a:t>
            </a:r>
            <a:endParaRPr lang="ru-RU" altLang="fr-FR" sz="1200" dirty="0" smtClean="0">
              <a:solidFill>
                <a:schemeClr val="dk1"/>
              </a:solidFill>
              <a:latin typeface="+mn-lt"/>
              <a:ea typeface="ＭＳ Ｐゴシック" charset="-128"/>
              <a:cs typeface="ＭＳ Ｐゴシック" charset="-128"/>
            </a:endParaRPr>
          </a:p>
          <a:p>
            <a:pPr marL="447675" indent="-266700" fontAlgn="base">
              <a:lnSpc>
                <a:spcPct val="114000"/>
              </a:lnSpc>
              <a:spcBef>
                <a:spcPct val="0"/>
              </a:spcBef>
              <a:spcAft>
                <a:spcPct val="0"/>
              </a:spcAft>
              <a:buSzPts val="1000"/>
              <a:buBlip>
                <a:blip r:embed="rId2"/>
              </a:buBlip>
            </a:pPr>
            <a:r>
              <a:rPr lang="ru-RU" altLang="fr-FR" sz="1200" dirty="0" smtClean="0">
                <a:solidFill>
                  <a:schemeClr val="dk1"/>
                </a:solidFill>
                <a:latin typeface="+mn-lt"/>
                <a:ea typeface="ＭＳ Ｐゴシック" charset="-128"/>
                <a:cs typeface="ＭＳ Ｐゴシック" charset="-128"/>
              </a:rPr>
              <a:t> Результат </a:t>
            </a:r>
            <a:r>
              <a:rPr lang="ru-RU" altLang="fr-FR" sz="1200" dirty="0" err="1" smtClean="0">
                <a:solidFill>
                  <a:schemeClr val="dk1"/>
                </a:solidFill>
                <a:latin typeface="+mn-lt"/>
                <a:ea typeface="ＭＳ Ｐゴシック" charset="-128"/>
                <a:cs typeface="ＭＳ Ｐゴシック" charset="-128"/>
              </a:rPr>
              <a:t>валідації</a:t>
            </a:r>
            <a:r>
              <a:rPr lang="ru-RU" altLang="fr-FR" sz="1200" dirty="0" smtClean="0">
                <a:solidFill>
                  <a:schemeClr val="dk1"/>
                </a:solidFill>
                <a:latin typeface="+mn-lt"/>
                <a:ea typeface="ＭＳ Ｐゴシック" charset="-128"/>
                <a:cs typeface="ＭＳ Ｐゴシック" charset="-128"/>
              </a:rPr>
              <a:t> у </a:t>
            </a:r>
            <a:r>
              <a:rPr lang="ru-RU" altLang="fr-FR" sz="1200" dirty="0" err="1" smtClean="0">
                <a:solidFill>
                  <a:schemeClr val="dk1"/>
                </a:solidFill>
                <a:latin typeface="+mn-lt"/>
                <a:ea typeface="ＭＳ Ｐゴシック" charset="-128"/>
                <a:cs typeface="ＭＳ Ｐゴシック" charset="-128"/>
              </a:rPr>
              <a:t>порівнянні</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з</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еталонним</a:t>
            </a:r>
            <a:r>
              <a:rPr lang="ru-RU" altLang="fr-FR" sz="1200" dirty="0" smtClean="0">
                <a:solidFill>
                  <a:schemeClr val="dk1"/>
                </a:solidFill>
                <a:latin typeface="+mn-lt"/>
                <a:ea typeface="ＭＳ Ｐゴシック" charset="-128"/>
                <a:cs typeface="ＭＳ Ｐゴシック" charset="-128"/>
              </a:rPr>
              <a:t> методом </a:t>
            </a:r>
            <a:r>
              <a:rPr lang="en-US" altLang="fr-FR" sz="1200" dirty="0" smtClean="0">
                <a:solidFill>
                  <a:schemeClr val="dk1"/>
                </a:solidFill>
                <a:latin typeface="+mn-lt"/>
                <a:ea typeface="ＭＳ Ｐゴシック" charset="-128"/>
                <a:cs typeface="ＭＳ Ｐゴシック" charset="-128"/>
              </a:rPr>
              <a:t>CE-IVD: Easy-</a:t>
            </a:r>
            <a:r>
              <a:rPr lang="en-US" altLang="fr-FR" sz="1200" dirty="0" err="1" smtClean="0">
                <a:solidFill>
                  <a:schemeClr val="dk1"/>
                </a:solidFill>
                <a:latin typeface="+mn-lt"/>
                <a:ea typeface="ＭＳ Ｐゴシック" charset="-128"/>
                <a:cs typeface="ＭＳ Ｐゴシック" charset="-128"/>
              </a:rPr>
              <a:t>Mag</a:t>
            </a:r>
            <a:r>
              <a:rPr lang="en-US" altLang="fr-FR" sz="1200" dirty="0" smtClean="0">
                <a:solidFill>
                  <a:schemeClr val="dk1"/>
                </a:solidFill>
                <a:latin typeface="+mn-lt"/>
                <a:ea typeface="ＭＳ Ｐゴシック" charset="-128"/>
                <a:cs typeface="ＭＳ Ｐゴシック" charset="-128"/>
              </a:rPr>
              <a:t> &amp; ABI 7500FastDx</a:t>
            </a:r>
          </a:p>
          <a:p>
            <a:pPr marL="447675" indent="-266700" fontAlgn="base">
              <a:lnSpc>
                <a:spcPct val="114000"/>
              </a:lnSpc>
              <a:spcBef>
                <a:spcPct val="0"/>
              </a:spcBef>
              <a:spcAft>
                <a:spcPct val="0"/>
              </a:spcAft>
              <a:buSzPts val="1000"/>
              <a:buBlip>
                <a:blip r:embed="rId2"/>
              </a:buBlip>
            </a:pPr>
            <a:r>
              <a:rPr lang="en-US"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оптимізація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видобутку</a:t>
            </a:r>
            <a:endParaRPr lang="ru-RU" altLang="fr-FR" sz="1200" dirty="0" smtClean="0">
              <a:solidFill>
                <a:schemeClr val="dk1"/>
              </a:solidFill>
              <a:latin typeface="+mn-lt"/>
              <a:ea typeface="ＭＳ Ｐゴシック" charset="-128"/>
              <a:cs typeface="ＭＳ Ｐゴシック" charset="-128"/>
            </a:endParaRPr>
          </a:p>
          <a:p>
            <a:pPr marL="447675" indent="-266700" fontAlgn="base">
              <a:lnSpc>
                <a:spcPct val="114000"/>
              </a:lnSpc>
              <a:spcBef>
                <a:spcPct val="0"/>
              </a:spcBef>
              <a:spcAft>
                <a:spcPct val="0"/>
              </a:spcAft>
              <a:buSzPts val="1000"/>
              <a:buBlip>
                <a:blip r:embed="rId2"/>
              </a:buBlip>
            </a:pP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Тестування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клінічних</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зразків</a:t>
            </a:r>
            <a:r>
              <a:rPr lang="ru-RU" altLang="fr-FR" sz="1200" dirty="0" smtClean="0">
                <a:solidFill>
                  <a:schemeClr val="dk1"/>
                </a:solidFill>
                <a:latin typeface="+mn-lt"/>
                <a:ea typeface="ＭＳ Ｐゴシック" charset="-128"/>
                <a:cs typeface="ＭＳ Ｐゴシック" charset="-128"/>
              </a:rPr>
              <a:t>: 10 </a:t>
            </a:r>
            <a:r>
              <a:rPr lang="ru-RU" altLang="fr-FR" sz="1200" dirty="0" err="1" smtClean="0">
                <a:solidFill>
                  <a:schemeClr val="dk1"/>
                </a:solidFill>
                <a:latin typeface="+mn-lt"/>
                <a:ea typeface="ＭＳ Ｐゴシック" charset="-128"/>
                <a:cs typeface="ＭＳ Ｐゴシック" charset="-128"/>
              </a:rPr>
              <a:t>сертифікованих</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зразків</a:t>
            </a:r>
            <a:r>
              <a:rPr lang="ru-RU" altLang="fr-FR" sz="1200" dirty="0" smtClean="0">
                <a:solidFill>
                  <a:schemeClr val="dk1"/>
                </a:solidFill>
                <a:latin typeface="+mn-lt"/>
                <a:ea typeface="ＭＳ Ｐゴシック" charset="-128"/>
                <a:cs typeface="ＭＳ Ｐゴシック" charset="-128"/>
              </a:rPr>
              <a:t>: </a:t>
            </a:r>
            <a:r>
              <a:rPr lang="en-US" altLang="fr-FR" sz="1200" dirty="0" err="1" smtClean="0">
                <a:solidFill>
                  <a:schemeClr val="dk1"/>
                </a:solidFill>
                <a:latin typeface="+mn-lt"/>
                <a:ea typeface="ＭＳ Ｐゴシック" charset="-128"/>
                <a:cs typeface="ＭＳ Ｐゴシック" charset="-128"/>
              </a:rPr>
              <a:t>neg</a:t>
            </a:r>
            <a:r>
              <a:rPr lang="en-US" altLang="fr-FR" sz="1200" dirty="0" smtClean="0">
                <a:solidFill>
                  <a:schemeClr val="dk1"/>
                </a:solidFill>
                <a:latin typeface="+mn-lt"/>
                <a:ea typeface="ＭＳ Ｐゴシック" charset="-128"/>
                <a:cs typeface="ＭＳ Ｐゴシック" charset="-128"/>
              </a:rPr>
              <a:t>, MSSA, MRSA (</a:t>
            </a:r>
            <a:r>
              <a:rPr lang="ru-RU" altLang="fr-FR" sz="1200" dirty="0" smtClean="0">
                <a:solidFill>
                  <a:schemeClr val="dk1"/>
                </a:solidFill>
                <a:latin typeface="+mn-lt"/>
                <a:ea typeface="ＭＳ Ｐゴシック" charset="-128"/>
                <a:cs typeface="ＭＳ Ｐゴシック" charset="-128"/>
              </a:rPr>
              <a:t>див. </a:t>
            </a:r>
            <a:r>
              <a:rPr lang="ru-RU" altLang="fr-FR" sz="1200" dirty="0" err="1" smtClean="0">
                <a:solidFill>
                  <a:schemeClr val="dk1"/>
                </a:solidFill>
                <a:latin typeface="+mn-lt"/>
                <a:ea typeface="ＭＳ Ｐゴシック" charset="-128"/>
                <a:cs typeface="ＭＳ Ｐゴシック" charset="-128"/>
              </a:rPr>
              <a:t>Нижче</a:t>
            </a:r>
            <a:r>
              <a:rPr lang="ru-RU" altLang="fr-FR" sz="1200" dirty="0" smtClean="0">
                <a:solidFill>
                  <a:schemeClr val="dk1"/>
                </a:solidFill>
                <a:latin typeface="+mn-lt"/>
                <a:ea typeface="ＭＳ Ｐゴシック" charset="-128"/>
                <a:cs typeface="ＭＳ Ｐゴシック" charset="-128"/>
              </a:rPr>
              <a:t>)</a:t>
            </a:r>
          </a:p>
          <a:p>
            <a:pPr marL="447675" indent="-266700" fontAlgn="base">
              <a:lnSpc>
                <a:spcPct val="114000"/>
              </a:lnSpc>
              <a:spcBef>
                <a:spcPct val="0"/>
              </a:spcBef>
              <a:spcAft>
                <a:spcPct val="0"/>
              </a:spcAft>
              <a:buSzPts val="1000"/>
              <a:buBlip>
                <a:blip r:embed="rId2"/>
              </a:buBlip>
            </a:pPr>
            <a:r>
              <a:rPr lang="ru-RU" altLang="fr-FR" sz="14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Відтворюваність</a:t>
            </a:r>
            <a:r>
              <a:rPr lang="ru-RU" altLang="fr-FR" sz="1200" dirty="0" smtClean="0">
                <a:solidFill>
                  <a:schemeClr val="dk1"/>
                </a:solidFill>
                <a:latin typeface="+mn-lt"/>
                <a:ea typeface="ＭＳ Ｐゴシック" charset="-128"/>
                <a:cs typeface="ＭＳ Ｐゴシック" charset="-128"/>
              </a:rPr>
              <a:t>: 4 </a:t>
            </a:r>
            <a:r>
              <a:rPr lang="ru-RU" altLang="fr-FR" sz="1200" dirty="0" err="1" smtClean="0">
                <a:solidFill>
                  <a:schemeClr val="dk1"/>
                </a:solidFill>
                <a:latin typeface="+mn-lt"/>
                <a:ea typeface="ＭＳ Ｐゴシック" charset="-128"/>
                <a:cs typeface="ＭＳ Ｐゴシック" charset="-128"/>
              </a:rPr>
              <a:t>концентрації</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перевірені</a:t>
            </a:r>
            <a:r>
              <a:rPr lang="ru-RU" altLang="fr-FR" sz="1200" dirty="0" smtClean="0">
                <a:solidFill>
                  <a:schemeClr val="dk1"/>
                </a:solidFill>
                <a:latin typeface="+mn-lt"/>
                <a:ea typeface="ＭＳ Ｐゴシック" charset="-128"/>
                <a:cs typeface="ＭＳ Ｐゴシック" charset="-128"/>
              </a:rPr>
              <a:t> в </a:t>
            </a:r>
            <a:r>
              <a:rPr lang="ru-RU" altLang="fr-FR" sz="1200" dirty="0" err="1" smtClean="0">
                <a:solidFill>
                  <a:schemeClr val="dk1"/>
                </a:solidFill>
                <a:latin typeface="+mn-lt"/>
                <a:ea typeface="ＭＳ Ｐゴシック" charset="-128"/>
                <a:cs typeface="ＭＳ Ｐゴシック" charset="-128"/>
              </a:rPr>
              <a:t>трьох</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примірниках</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з</a:t>
            </a:r>
            <a:r>
              <a:rPr lang="ru-RU" altLang="fr-FR" sz="1200" dirty="0" smtClean="0">
                <a:solidFill>
                  <a:schemeClr val="dk1"/>
                </a:solidFill>
                <a:latin typeface="+mn-lt"/>
                <a:ea typeface="ＭＳ Ｐゴシック" charset="-128"/>
                <a:cs typeface="ＭＳ Ｐゴシック" charset="-128"/>
              </a:rPr>
              <a:t> 3 </a:t>
            </a:r>
            <a:r>
              <a:rPr lang="ru-RU" altLang="fr-FR" sz="1200" dirty="0" err="1" smtClean="0">
                <a:solidFill>
                  <a:schemeClr val="dk1"/>
                </a:solidFill>
                <a:latin typeface="+mn-lt"/>
                <a:ea typeface="ＭＳ Ｐゴシック" charset="-128"/>
                <a:cs typeface="ＭＳ Ｐゴシック" charset="-128"/>
              </a:rPr>
              <a:t>приладами</a:t>
            </a:r>
            <a:r>
              <a:rPr lang="ru-RU" altLang="fr-FR" sz="1200" dirty="0" smtClean="0">
                <a:solidFill>
                  <a:schemeClr val="dk1"/>
                </a:solidFill>
                <a:latin typeface="+mn-lt"/>
                <a:ea typeface="ＭＳ Ｐゴシック" charset="-128"/>
                <a:cs typeface="ＭＳ Ｐゴシック" charset="-128"/>
              </a:rPr>
              <a:t> в 3 </a:t>
            </a:r>
            <a:r>
              <a:rPr lang="ru-RU" altLang="fr-FR" sz="1200" dirty="0" err="1" smtClean="0">
                <a:solidFill>
                  <a:schemeClr val="dk1"/>
                </a:solidFill>
                <a:latin typeface="+mn-lt"/>
                <a:ea typeface="ＭＳ Ｐゴシック" charset="-128"/>
                <a:cs typeface="ＭＳ Ｐゴシック" charset="-128"/>
              </a:rPr>
              <a:t>різних</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місцях</a:t>
            </a:r>
            <a:r>
              <a:rPr lang="ru-RU" altLang="fr-FR" sz="1200" dirty="0" smtClean="0">
                <a:solidFill>
                  <a:schemeClr val="dk1"/>
                </a:solidFill>
                <a:latin typeface="+mn-lt"/>
                <a:ea typeface="ＭＳ Ｐゴシック" charset="-128"/>
                <a:cs typeface="ＭＳ Ｐゴシック" charset="-128"/>
              </a:rPr>
              <a:t>.</a:t>
            </a:r>
          </a:p>
          <a:p>
            <a:pPr marL="447675" indent="-266700" fontAlgn="base">
              <a:lnSpc>
                <a:spcPct val="114000"/>
              </a:lnSpc>
              <a:spcBef>
                <a:spcPct val="0"/>
              </a:spcBef>
              <a:spcAft>
                <a:spcPct val="0"/>
              </a:spcAft>
              <a:buSzPts val="1000"/>
              <a:buBlip>
                <a:blip r:embed="rId2"/>
              </a:buBlip>
            </a:pPr>
            <a:r>
              <a:rPr lang="ru-RU" altLang="fr-FR" sz="1200" dirty="0" smtClean="0">
                <a:solidFill>
                  <a:schemeClr val="dk1"/>
                </a:solidFill>
                <a:latin typeface="+mn-lt"/>
                <a:ea typeface="ＭＳ Ｐゴシック" charset="-128"/>
                <a:cs typeface="ＭＳ Ｐゴシック" charset="-128"/>
              </a:rPr>
              <a:t> Процедура </a:t>
            </a:r>
            <a:r>
              <a:rPr lang="ru-RU" altLang="fr-FR" sz="1200" dirty="0" err="1" smtClean="0">
                <a:solidFill>
                  <a:schemeClr val="dk1"/>
                </a:solidFill>
                <a:latin typeface="+mn-lt"/>
                <a:ea typeface="ＭＳ Ｐゴシック" charset="-128"/>
                <a:cs typeface="ＭＳ Ｐゴシック" charset="-128"/>
              </a:rPr>
              <a:t>випробування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і</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критерії</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приймання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були</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засновані</a:t>
            </a:r>
            <a:r>
              <a:rPr lang="ru-RU" altLang="fr-FR" sz="1200" dirty="0" smtClean="0">
                <a:solidFill>
                  <a:schemeClr val="dk1"/>
                </a:solidFill>
                <a:latin typeface="+mn-lt"/>
                <a:ea typeface="ＭＳ Ｐゴシック" charset="-128"/>
                <a:cs typeface="ＭＳ Ｐゴシック" charset="-128"/>
              </a:rPr>
              <a:t> на </a:t>
            </a:r>
            <a:r>
              <a:rPr lang="en-US" altLang="fr-FR" sz="1200" dirty="0" smtClean="0">
                <a:solidFill>
                  <a:schemeClr val="dk1"/>
                </a:solidFill>
                <a:latin typeface="+mn-lt"/>
                <a:ea typeface="ＭＳ Ｐゴシック" charset="-128"/>
                <a:cs typeface="ＭＳ Ｐゴシック" charset="-128"/>
              </a:rPr>
              <a:t>IFU CE-IVD </a:t>
            </a:r>
            <a:r>
              <a:rPr lang="ru-RU" altLang="fr-FR" sz="1200" dirty="0" err="1" smtClean="0">
                <a:solidFill>
                  <a:schemeClr val="dk1"/>
                </a:solidFill>
                <a:latin typeface="+mn-lt"/>
                <a:ea typeface="ＭＳ Ｐゴシック" charset="-128"/>
                <a:cs typeface="ＭＳ Ｐゴシック" charset="-128"/>
              </a:rPr>
              <a:t>аналізів</a:t>
            </a:r>
            <a:r>
              <a:rPr lang="ru-RU" altLang="fr-FR" sz="1200" dirty="0" smtClean="0">
                <a:solidFill>
                  <a:schemeClr val="dk1"/>
                </a:solidFill>
                <a:latin typeface="+mn-lt"/>
                <a:ea typeface="ＭＳ Ｐゴシック" charset="-128"/>
                <a:cs typeface="ＭＳ Ｐゴシック" charset="-128"/>
              </a:rPr>
              <a:t> ОТ- ПЛР. </a:t>
            </a:r>
            <a:r>
              <a:rPr lang="ru-RU" altLang="fr-FR" sz="1200" dirty="0" err="1" smtClean="0">
                <a:solidFill>
                  <a:schemeClr val="dk1"/>
                </a:solidFill>
                <a:latin typeface="+mn-lt"/>
                <a:ea typeface="ＭＳ Ｐゴシック" charset="-128"/>
                <a:cs typeface="ＭＳ Ｐゴシック" charset="-128"/>
              </a:rPr>
              <a:t>Всі</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критерії</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приймання</a:t>
            </a:r>
            <a:r>
              <a:rPr lang="ru-RU" altLang="fr-FR" sz="1200" dirty="0" smtClean="0">
                <a:solidFill>
                  <a:schemeClr val="dk1"/>
                </a:solidFill>
                <a:latin typeface="+mn-lt"/>
                <a:ea typeface="ＭＳ Ｐゴシック" charset="-128"/>
                <a:cs typeface="ＭＳ Ｐゴシック" charset="-128"/>
              </a:rPr>
              <a:t> </a:t>
            </a:r>
            <a:r>
              <a:rPr lang="ru-RU" altLang="fr-FR" sz="1200" dirty="0" err="1" smtClean="0">
                <a:solidFill>
                  <a:schemeClr val="dk1"/>
                </a:solidFill>
                <a:latin typeface="+mn-lt"/>
                <a:ea typeface="ＭＳ Ｐゴシック" charset="-128"/>
                <a:cs typeface="ＭＳ Ｐゴシック" charset="-128"/>
              </a:rPr>
              <a:t>відповідали</a:t>
            </a:r>
            <a:endParaRPr lang="en-US" altLang="fr-FR" sz="1200" dirty="0">
              <a:latin typeface="+mn-lt"/>
            </a:endParaRPr>
          </a:p>
        </p:txBody>
      </p:sp>
      <p:cxnSp>
        <p:nvCxnSpPr>
          <p:cNvPr id="14"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3" cstate="print"/>
          <a:srcRect l="24631" t="9625" r="41579" b="6163"/>
          <a:stretch/>
        </p:blipFill>
        <p:spPr>
          <a:xfrm>
            <a:off x="261138" y="1519571"/>
            <a:ext cx="1406469" cy="1978541"/>
          </a:xfrm>
          <a:prstGeom prst="rect">
            <a:avLst/>
          </a:prstGeom>
          <a:ln w="6350">
            <a:noFill/>
          </a:ln>
          <a:effectLst>
            <a:outerShdw blurRad="292100" dist="139700" dir="2700000" algn="tl" rotWithShape="0">
              <a:srgbClr val="333333">
                <a:alpha val="65000"/>
              </a:srgbClr>
            </a:outerShdw>
          </a:effectLst>
        </p:spPr>
      </p:pic>
      <p:sp>
        <p:nvSpPr>
          <p:cNvPr id="10" name="ZoneTexte 11"/>
          <p:cNvSpPr txBox="1">
            <a:spLocks noChangeArrowheads="1"/>
          </p:cNvSpPr>
          <p:nvPr/>
        </p:nvSpPr>
        <p:spPr bwMode="auto">
          <a:xfrm>
            <a:off x="264306" y="5574453"/>
            <a:ext cx="8615387" cy="91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lnSpc>
                <a:spcPct val="114000"/>
              </a:lnSpc>
            </a:pPr>
            <a:r>
              <a:rPr lang="ru-RU" altLang="fr-FR" sz="1600" b="1" dirty="0" err="1" smtClean="0">
                <a:latin typeface="+mn-lt"/>
              </a:rPr>
              <a:t>Найвища</a:t>
            </a:r>
            <a:r>
              <a:rPr lang="ru-RU" altLang="fr-FR" sz="1600" b="1" dirty="0" smtClean="0">
                <a:latin typeface="+mn-lt"/>
              </a:rPr>
              <a:t> </a:t>
            </a:r>
            <a:r>
              <a:rPr lang="ru-RU" altLang="fr-FR" sz="1600" b="1" dirty="0" err="1" smtClean="0">
                <a:latin typeface="+mn-lt"/>
              </a:rPr>
              <a:t>продуктивність</a:t>
            </a:r>
            <a:r>
              <a:rPr lang="ru-RU" altLang="fr-FR" sz="1600" b="1" dirty="0" smtClean="0">
                <a:latin typeface="+mn-lt"/>
              </a:rPr>
              <a:t>, </a:t>
            </a:r>
            <a:r>
              <a:rPr lang="ru-RU" altLang="fr-FR" sz="1600" b="1" dirty="0" err="1" smtClean="0">
                <a:latin typeface="+mn-lt"/>
              </a:rPr>
              <a:t>отримана</a:t>
            </a:r>
            <a:r>
              <a:rPr lang="ru-RU" altLang="fr-FR" sz="1600" b="1" dirty="0" smtClean="0">
                <a:latin typeface="+mn-lt"/>
              </a:rPr>
              <a:t> при </a:t>
            </a:r>
            <a:r>
              <a:rPr lang="ru-RU" altLang="fr-FR" sz="1600" b="1" dirty="0" err="1" smtClean="0">
                <a:latin typeface="+mn-lt"/>
              </a:rPr>
              <a:t>аналізі</a:t>
            </a:r>
            <a:r>
              <a:rPr lang="ru-RU" altLang="fr-FR" sz="1600" b="1" dirty="0" smtClean="0">
                <a:latin typeface="+mn-lt"/>
              </a:rPr>
              <a:t> MRSA / SA ELITE MGB</a:t>
            </a:r>
          </a:p>
          <a:p>
            <a:pPr marL="0" indent="0" algn="ctr" eaLnBrk="1" hangingPunct="1">
              <a:lnSpc>
                <a:spcPct val="114000"/>
              </a:lnSpc>
            </a:pPr>
            <a:r>
              <a:rPr lang="ru-RU" altLang="fr-FR" sz="1600" b="1" dirty="0" smtClean="0">
                <a:latin typeface="+mn-lt"/>
              </a:rPr>
              <a:t>  </a:t>
            </a:r>
            <a:r>
              <a:rPr lang="ru-RU" altLang="fr-FR" sz="1600" b="1" dirty="0" err="1" smtClean="0">
                <a:latin typeface="+mn-lt"/>
              </a:rPr>
              <a:t>Покращена</a:t>
            </a:r>
            <a:r>
              <a:rPr lang="ru-RU" altLang="fr-FR" sz="1600" b="1" dirty="0" smtClean="0">
                <a:latin typeface="+mn-lt"/>
              </a:rPr>
              <a:t> простота </a:t>
            </a:r>
            <a:r>
              <a:rPr lang="ru-RU" altLang="fr-FR" sz="1600" b="1" dirty="0" err="1" smtClean="0">
                <a:latin typeface="+mn-lt"/>
              </a:rPr>
              <a:t>використання</a:t>
            </a:r>
            <a:r>
              <a:rPr lang="ru-RU" altLang="fr-FR" sz="1600" b="1" dirty="0" smtClean="0">
                <a:latin typeface="+mn-lt"/>
              </a:rPr>
              <a:t>, </a:t>
            </a:r>
            <a:r>
              <a:rPr lang="ru-RU" altLang="fr-FR" sz="1600" b="1" dirty="0" err="1" smtClean="0">
                <a:latin typeface="+mn-lt"/>
              </a:rPr>
              <a:t>скорочення</a:t>
            </a:r>
            <a:r>
              <a:rPr lang="ru-RU" altLang="fr-FR" sz="1600" b="1" dirty="0" smtClean="0">
                <a:latin typeface="+mn-lt"/>
              </a:rPr>
              <a:t> часу </a:t>
            </a:r>
            <a:r>
              <a:rPr lang="ru-RU" altLang="fr-FR" sz="1600" b="1" dirty="0" err="1" smtClean="0">
                <a:latin typeface="+mn-lt"/>
              </a:rPr>
              <a:t>і</a:t>
            </a:r>
            <a:r>
              <a:rPr lang="ru-RU" altLang="fr-FR" sz="1600" b="1" dirty="0" smtClean="0">
                <a:latin typeface="+mn-lt"/>
              </a:rPr>
              <a:t> </a:t>
            </a:r>
            <a:r>
              <a:rPr lang="ru-RU" altLang="fr-FR" sz="1600" b="1" dirty="0" err="1" smtClean="0">
                <a:latin typeface="+mn-lt"/>
              </a:rPr>
              <a:t>часу</a:t>
            </a:r>
            <a:r>
              <a:rPr lang="ru-RU" altLang="fr-FR" sz="1600" b="1" dirty="0" smtClean="0">
                <a:latin typeface="+mn-lt"/>
              </a:rPr>
              <a:t> на результат для </a:t>
            </a:r>
            <a:r>
              <a:rPr lang="ru-RU" altLang="fr-FR" sz="1600" b="1" dirty="0" err="1" smtClean="0">
                <a:latin typeface="+mn-lt"/>
              </a:rPr>
              <a:t>зразка</a:t>
            </a:r>
            <a:r>
              <a:rPr lang="ru-RU" altLang="fr-FR" sz="1600" b="1" dirty="0" smtClean="0">
                <a:latin typeface="+mn-lt"/>
              </a:rPr>
              <a:t> в </a:t>
            </a:r>
            <a:r>
              <a:rPr lang="ru-RU" altLang="fr-FR" sz="1600" b="1" dirty="0" err="1" smtClean="0">
                <a:latin typeface="+mn-lt"/>
              </a:rPr>
              <a:t>порівнянні</a:t>
            </a:r>
            <a:r>
              <a:rPr lang="ru-RU" altLang="fr-FR" sz="1600" b="1" dirty="0" smtClean="0">
                <a:latin typeface="+mn-lt"/>
              </a:rPr>
              <a:t> </a:t>
            </a:r>
            <a:r>
              <a:rPr lang="ru-RU" altLang="fr-FR" sz="1600" b="1" dirty="0" err="1" smtClean="0">
                <a:latin typeface="+mn-lt"/>
              </a:rPr>
              <a:t>зі</a:t>
            </a:r>
            <a:r>
              <a:rPr lang="ru-RU" altLang="fr-FR" sz="1600" b="1" dirty="0" smtClean="0">
                <a:latin typeface="+mn-lt"/>
              </a:rPr>
              <a:t> </a:t>
            </a:r>
            <a:r>
              <a:rPr lang="ru-RU" altLang="fr-FR" sz="1600" b="1" dirty="0" err="1" smtClean="0">
                <a:latin typeface="+mn-lt"/>
              </a:rPr>
              <a:t>звичайним</a:t>
            </a:r>
            <a:r>
              <a:rPr lang="ru-RU" altLang="fr-FR" sz="1600" b="1" dirty="0" smtClean="0">
                <a:latin typeface="+mn-lt"/>
              </a:rPr>
              <a:t> </a:t>
            </a:r>
            <a:r>
              <a:rPr lang="ru-RU" altLang="fr-FR" sz="1600" b="1" dirty="0" err="1" smtClean="0">
                <a:latin typeface="+mn-lt"/>
              </a:rPr>
              <a:t>робочим</a:t>
            </a:r>
            <a:r>
              <a:rPr lang="ru-RU" altLang="fr-FR" sz="1600" b="1" dirty="0" smtClean="0">
                <a:latin typeface="+mn-lt"/>
              </a:rPr>
              <a:t> </a:t>
            </a:r>
            <a:r>
              <a:rPr lang="ru-RU" altLang="fr-FR" sz="1600" b="1" dirty="0" err="1" smtClean="0">
                <a:latin typeface="+mn-lt"/>
              </a:rPr>
              <a:t>процесом</a:t>
            </a:r>
            <a:r>
              <a:rPr lang="ru-RU" altLang="fr-FR" sz="1600" b="1" dirty="0" smtClean="0">
                <a:latin typeface="+mn-lt"/>
              </a:rPr>
              <a:t> ПЛР</a:t>
            </a:r>
            <a:endParaRPr lang="en-US" altLang="fr-FR" sz="1600" b="1" dirty="0">
              <a:latin typeface="+mn-lt"/>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139" y="4322935"/>
            <a:ext cx="2341538" cy="1173409"/>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5" cstate="print">
            <a:extLst>
              <a:ext uri="{28A0092B-C50C-407E-A947-70E740481C1C}">
                <a14:useLocalDpi xmlns:a14="http://schemas.microsoft.com/office/drawing/2010/main" val="0"/>
              </a:ext>
            </a:extLst>
          </a:blip>
          <a:srcRect t="307" r="1764" b="51623"/>
          <a:stretch/>
        </p:blipFill>
        <p:spPr>
          <a:xfrm>
            <a:off x="3825518" y="4320023"/>
            <a:ext cx="2248105" cy="1173409"/>
          </a:xfrm>
          <a:prstGeom prst="rect">
            <a:avLst/>
          </a:prstGeom>
          <a:ln>
            <a:solidFill>
              <a:schemeClr val="tx1"/>
            </a:solidFill>
          </a:ln>
          <a:effectLst>
            <a:outerShdw blurRad="292100" dist="139700" dir="2700000" algn="tl" rotWithShape="0">
              <a:srgbClr val="333333">
                <a:alpha val="65000"/>
              </a:srgbClr>
            </a:outerShdw>
          </a:effectLst>
        </p:spPr>
      </p:pic>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l="308" t="50048" r="1763" b="1082"/>
          <a:stretch/>
        </p:blipFill>
        <p:spPr>
          <a:xfrm>
            <a:off x="6407389" y="4320023"/>
            <a:ext cx="2204352" cy="1173409"/>
          </a:xfrm>
          <a:prstGeom prst="rect">
            <a:avLst/>
          </a:prstGeom>
          <a:ln>
            <a:solidFill>
              <a:schemeClr val="tx1"/>
            </a:solidFill>
          </a:ln>
          <a:effectLst>
            <a:outerShdw blurRad="292100" dist="139700" dir="2700000" algn="tl" rotWithShape="0">
              <a:srgbClr val="333333">
                <a:alpha val="65000"/>
              </a:srgbClr>
            </a:outerShdw>
          </a:effectLst>
        </p:spPr>
      </p:pic>
      <p:sp>
        <p:nvSpPr>
          <p:cNvPr id="16" name="ZoneTexte 15"/>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980548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13" name="Espace réservé du contenu 1"/>
          <p:cNvSpPr txBox="1">
            <a:spLocks/>
          </p:cNvSpPr>
          <p:nvPr/>
        </p:nvSpPr>
        <p:spPr bwMode="auto">
          <a:xfrm>
            <a:off x="4241260" y="2067466"/>
            <a:ext cx="4817016" cy="3146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Blip>
                <a:blip r:embed="rId2"/>
              </a:buBlip>
              <a:defRPr sz="1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err="1" smtClean="0"/>
              <a:t>ELITe</a:t>
            </a:r>
            <a:r>
              <a:rPr lang="en-US" sz="1600" dirty="0" smtClean="0"/>
              <a:t> </a:t>
            </a:r>
            <a:r>
              <a:rPr lang="en-US" sz="1600" dirty="0" err="1" smtClean="0"/>
              <a:t>InGenius</a:t>
            </a:r>
            <a:r>
              <a:rPr lang="en-US" sz="1600" dirty="0" smtClean="0"/>
              <a:t> - </a:t>
            </a:r>
            <a:r>
              <a:rPr lang="uk-UA" sz="1600" dirty="0" smtClean="0"/>
              <a:t>це повністю автоматизоване рішення для вибірки з результату на основі касет з універсальним виділенням з декількома незалежними ПЛР в реальному часі, що дозволяє розробляти і запускати призначені для користувача панелі зі змішаними параметрами відповідно до вимог конкретної лабораторії.</a:t>
            </a:r>
          </a:p>
          <a:p>
            <a:r>
              <a:rPr lang="en-US" sz="1600" dirty="0" smtClean="0"/>
              <a:t>  </a:t>
            </a:r>
            <a:r>
              <a:rPr lang="en-US" sz="1600" dirty="0" err="1" smtClean="0"/>
              <a:t>ELITe</a:t>
            </a:r>
            <a:r>
              <a:rPr lang="en-US" sz="1600" dirty="0" smtClean="0"/>
              <a:t> </a:t>
            </a:r>
            <a:r>
              <a:rPr lang="en-US" sz="1600" dirty="0" err="1" smtClean="0"/>
              <a:t>InGenius</a:t>
            </a:r>
            <a:r>
              <a:rPr lang="en-US" sz="1600" dirty="0" smtClean="0"/>
              <a:t> - </a:t>
            </a:r>
            <a:r>
              <a:rPr lang="uk-UA" sz="1600" dirty="0" smtClean="0"/>
              <a:t>це перше повністю автоматизоване рішення «зразок-результат», що пропонує комплексне кількісне меню для моніторингу трансплантації.</a:t>
            </a:r>
            <a:endParaRPr lang="en-US" sz="1400" dirty="0"/>
          </a:p>
        </p:txBody>
      </p:sp>
      <p:sp>
        <p:nvSpPr>
          <p:cNvPr id="7"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Введення системи</a:t>
            </a:r>
            <a:endParaRPr lang="en-US" sz="3600" dirty="0" smtClean="0">
              <a:solidFill>
                <a:schemeClr val="bg1">
                  <a:lumMod val="50000"/>
                </a:schemeClr>
              </a:solidFill>
            </a:endParaRPr>
          </a:p>
        </p:txBody>
      </p:sp>
      <p:cxnSp>
        <p:nvCxnSpPr>
          <p:cNvPr id="11"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857" y="1945961"/>
            <a:ext cx="5108585" cy="3106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8323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343955" y="1114098"/>
            <a:ext cx="6619741" cy="2618409"/>
          </a:xfrm>
          <a:prstGeom prst="rect">
            <a:avLst/>
          </a:prstGeom>
        </p:spPr>
        <p:txBody>
          <a:bodyPr wrap="square">
            <a:spAutoFit/>
          </a:bodyPr>
          <a:lstStyle/>
          <a:p>
            <a:pPr algn="ctr" eaLnBrk="0" fontAlgn="base" hangingPunct="0">
              <a:lnSpc>
                <a:spcPct val="114000"/>
              </a:lnSpc>
              <a:spcAft>
                <a:spcPct val="0"/>
              </a:spcAft>
            </a:pPr>
            <a:r>
              <a:rPr lang="ru-RU" sz="1600" b="1" dirty="0" smtClean="0">
                <a:ea typeface="ＭＳ Ｐゴシック" charset="-128"/>
                <a:cs typeface="ＭＳ Ｐゴシック" charset="-128"/>
              </a:rPr>
              <a:t>Перша </a:t>
            </a:r>
            <a:r>
              <a:rPr lang="en-US" sz="1600" b="1" dirty="0" smtClean="0">
                <a:ea typeface="ＭＳ Ｐゴシック" charset="-128"/>
                <a:cs typeface="ＭＳ Ｐゴシック" charset="-128"/>
              </a:rPr>
              <a:t>CE-IVD </a:t>
            </a:r>
            <a:r>
              <a:rPr lang="ru-RU" sz="1600" b="1" dirty="0" err="1" smtClean="0">
                <a:ea typeface="ＭＳ Ｐゴシック" charset="-128"/>
                <a:cs typeface="ＭＳ Ｐゴシック" charset="-128"/>
              </a:rPr>
              <a:t>валідація</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аналізів</a:t>
            </a:r>
            <a:r>
              <a:rPr lang="ru-RU" sz="1600" b="1" dirty="0" smtClean="0">
                <a:ea typeface="ＭＳ Ｐゴシック" charset="-128"/>
                <a:cs typeface="ＭＳ Ｐゴシック" charset="-128"/>
              </a:rPr>
              <a:t> </a:t>
            </a:r>
            <a:r>
              <a:rPr lang="en-US" sz="1600" b="1" dirty="0" smtClean="0">
                <a:ea typeface="ＭＳ Ｐゴシック" charset="-128"/>
                <a:cs typeface="ＭＳ Ｐゴシック" charset="-128"/>
              </a:rPr>
              <a:t>MIT </a:t>
            </a:r>
            <a:r>
              <a:rPr lang="en-US" sz="1600" b="1" dirty="0" err="1" smtClean="0">
                <a:ea typeface="ＭＳ Ｐゴシック" charset="-128"/>
                <a:cs typeface="ＭＳ Ｐゴシック" charset="-128"/>
              </a:rPr>
              <a:t>ELITe</a:t>
            </a:r>
            <a:r>
              <a:rPr lang="en-US" sz="1600" b="1" dirty="0" smtClean="0">
                <a:ea typeface="ＭＳ Ｐゴシック" charset="-128"/>
                <a:cs typeface="ＭＳ Ｐゴシック" charset="-128"/>
              </a:rPr>
              <a:t>, VZV, HSV1, HSV2 </a:t>
            </a:r>
            <a:r>
              <a:rPr lang="ru-RU" sz="1600" b="1" dirty="0" smtClean="0">
                <a:ea typeface="ＭＳ Ｐゴシック" charset="-128"/>
                <a:cs typeface="ＭＳ Ｐゴシック" charset="-128"/>
              </a:rPr>
              <a:t>та </a:t>
            </a:r>
            <a:r>
              <a:rPr lang="en-US" sz="1600" b="1" dirty="0" smtClean="0">
                <a:ea typeface="ＭＳ Ｐゴシック" charset="-128"/>
                <a:cs typeface="ＭＳ Ｐゴシック" charset="-128"/>
              </a:rPr>
              <a:t>BKV,</a:t>
            </a:r>
          </a:p>
          <a:p>
            <a:pPr algn="ctr" eaLnBrk="0" fontAlgn="base" hangingPunct="0">
              <a:lnSpc>
                <a:spcPct val="114000"/>
              </a:lnSpc>
              <a:spcAft>
                <a:spcPct val="0"/>
              </a:spcAft>
            </a:pPr>
            <a:r>
              <a:rPr lang="en-US" sz="1600" b="1" dirty="0" smtClean="0">
                <a:ea typeface="ＭＳ Ｐゴシック" charset="-128"/>
                <a:cs typeface="ＭＳ Ｐゴシック" charset="-128"/>
              </a:rPr>
              <a:t> </a:t>
            </a:r>
            <a:r>
              <a:rPr lang="ru-RU" sz="1600" b="1" dirty="0" smtClean="0">
                <a:ea typeface="ＭＳ Ｐゴシック" charset="-128"/>
                <a:cs typeface="ＭＳ Ｐゴシック" charset="-128"/>
              </a:rPr>
              <a:t>у </a:t>
            </a:r>
            <a:r>
              <a:rPr lang="ru-RU" sz="1600" b="1" dirty="0" err="1" smtClean="0">
                <a:ea typeface="ＭＳ Ｐゴシック" charset="-128"/>
                <a:cs typeface="ＭＳ Ｐゴシック" charset="-128"/>
              </a:rPr>
              <a:t>поєднанні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з</a:t>
            </a:r>
            <a:r>
              <a:rPr lang="ru-RU" sz="1600" b="1" dirty="0" smtClean="0">
                <a:ea typeface="ＭＳ Ｐゴシック" charset="-128"/>
                <a:cs typeface="ＭＳ Ｐゴシック" charset="-128"/>
              </a:rPr>
              <a:t> </a:t>
            </a:r>
            <a:r>
              <a:rPr lang="en-US" sz="1600" b="1" dirty="0" err="1" smtClean="0">
                <a:ea typeface="ＭＳ Ｐゴシック" charset="-128"/>
                <a:cs typeface="ＭＳ Ｐゴシック" charset="-128"/>
              </a:rPr>
              <a:t>ELITe</a:t>
            </a:r>
            <a:r>
              <a:rPr lang="en-US" sz="1600" b="1" dirty="0" smtClean="0">
                <a:ea typeface="ＭＳ Ｐゴシック" charset="-128"/>
                <a:cs typeface="ＭＳ Ｐゴシック" charset="-128"/>
              </a:rPr>
              <a:t> </a:t>
            </a:r>
            <a:r>
              <a:rPr lang="en-US" sz="1600" b="1" dirty="0" err="1" smtClean="0">
                <a:ea typeface="ＭＳ Ｐゴシック" charset="-128"/>
                <a:cs typeface="ＭＳ Ｐゴシック" charset="-128"/>
              </a:rPr>
              <a:t>InGenius</a:t>
            </a:r>
            <a:endParaRPr lang="en-US" sz="1600" b="1" dirty="0" smtClean="0">
              <a:ea typeface="ＭＳ Ｐゴシック" charset="-128"/>
              <a:cs typeface="ＭＳ Ｐゴシック" charset="-128"/>
            </a:endParaRPr>
          </a:p>
          <a:p>
            <a:pPr marL="450850" indent="-273050" eaLnBrk="0" fontAlgn="base" hangingPunct="0">
              <a:lnSpc>
                <a:spcPct val="114000"/>
              </a:lnSpc>
              <a:spcBef>
                <a:spcPct val="0"/>
              </a:spcBef>
              <a:spcAft>
                <a:spcPct val="0"/>
              </a:spcAft>
              <a:buSzPts val="1000"/>
              <a:buBlip>
                <a:blip r:embed="rId3"/>
              </a:buBlip>
            </a:pPr>
            <a:r>
              <a:rPr lang="ru-RU" sz="1400" dirty="0" smtClean="0">
                <a:solidFill>
                  <a:schemeClr val="dk1"/>
                </a:solidFill>
                <a:ea typeface="ＭＳ Ｐゴシック" charset="-128"/>
                <a:cs typeface="ＭＳ Ｐゴシック" charset="-128"/>
              </a:rPr>
              <a:t>План </a:t>
            </a:r>
            <a:r>
              <a:rPr lang="ru-RU" sz="1400" dirty="0" err="1" smtClean="0">
                <a:solidFill>
                  <a:schemeClr val="dk1"/>
                </a:solidFill>
                <a:ea typeface="ＭＳ Ｐゴシック" charset="-128"/>
                <a:cs typeface="ＭＳ Ｐゴシック" charset="-128"/>
              </a:rPr>
              <a:t>валідації</a:t>
            </a:r>
            <a:r>
              <a:rPr lang="ru-RU" sz="1400" dirty="0" smtClean="0">
                <a:solidFill>
                  <a:schemeClr val="dk1"/>
                </a:solidFill>
                <a:ea typeface="ＭＳ Ｐゴシック" charset="-128"/>
                <a:cs typeface="ＭＳ Ｐゴシック" charset="-128"/>
              </a:rPr>
              <a:t> для кожного параметра </a:t>
            </a:r>
            <a:r>
              <a:rPr lang="ru-RU" sz="1400" dirty="0" err="1" smtClean="0">
                <a:solidFill>
                  <a:schemeClr val="dk1"/>
                </a:solidFill>
                <a:ea typeface="ＭＳ Ｐゴシック" charset="-128"/>
                <a:cs typeface="ＭＳ Ｐゴシック" charset="-128"/>
              </a:rPr>
              <a:t>базувався</a:t>
            </a:r>
            <a:r>
              <a:rPr lang="ru-RU" sz="1400" dirty="0" smtClean="0">
                <a:solidFill>
                  <a:schemeClr val="dk1"/>
                </a:solidFill>
                <a:ea typeface="ＭＳ Ｐゴシック" charset="-128"/>
                <a:cs typeface="ＭＳ Ｐゴシック" charset="-128"/>
              </a:rPr>
              <a:t> на </a:t>
            </a:r>
            <a:r>
              <a:rPr lang="ru-RU" sz="1400" dirty="0" err="1" smtClean="0">
                <a:solidFill>
                  <a:schemeClr val="dk1"/>
                </a:solidFill>
                <a:ea typeface="ＭＳ Ｐゴシック" charset="-128"/>
                <a:cs typeface="ＭＳ Ｐゴシック" charset="-128"/>
              </a:rPr>
              <a:t>аналітичних</a:t>
            </a:r>
            <a:r>
              <a:rPr lang="ru-RU" sz="1400" dirty="0" smtClean="0">
                <a:solidFill>
                  <a:schemeClr val="dk1"/>
                </a:solidFill>
                <a:ea typeface="ＭＳ Ｐゴシック" charset="-128"/>
                <a:cs typeface="ＭＳ Ｐゴシック" charset="-128"/>
              </a:rPr>
              <a:t> та </a:t>
            </a:r>
            <a:r>
              <a:rPr lang="ru-RU" sz="1400" dirty="0" err="1" smtClean="0">
                <a:solidFill>
                  <a:schemeClr val="dk1"/>
                </a:solidFill>
                <a:ea typeface="ＭＳ Ｐゴシック" charset="-128"/>
                <a:cs typeface="ＭＳ Ｐゴシック" charset="-128"/>
              </a:rPr>
              <a:t>клінічних</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дослідженнях</a:t>
            </a:r>
            <a:r>
              <a:rPr lang="ru-RU" sz="1400" dirty="0" smtClean="0">
                <a:solidFill>
                  <a:schemeClr val="dk1"/>
                </a:solidFill>
                <a:ea typeface="ＭＳ Ｐゴシック" charset="-128"/>
                <a:cs typeface="ＭＳ Ｐゴシック" charset="-128"/>
              </a:rPr>
              <a:t>.</a:t>
            </a:r>
          </a:p>
          <a:p>
            <a:pPr marL="450850" indent="-273050" eaLnBrk="0" fontAlgn="base" hangingPunct="0">
              <a:lnSpc>
                <a:spcPct val="114000"/>
              </a:lnSpc>
              <a:spcBef>
                <a:spcPct val="0"/>
              </a:spcBef>
              <a:spcAft>
                <a:spcPct val="0"/>
              </a:spcAft>
              <a:buSzPts val="1000"/>
              <a:buBlip>
                <a:blip r:embed="rId3"/>
              </a:buBlip>
            </a:pP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Аналітичне</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дослідження</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спиралося</a:t>
            </a:r>
            <a:r>
              <a:rPr lang="ru-RU" sz="1400" dirty="0" smtClean="0">
                <a:solidFill>
                  <a:schemeClr val="dk1"/>
                </a:solidFill>
                <a:ea typeface="ＭＳ Ｐゴシック" charset="-128"/>
                <a:cs typeface="ＭＳ Ｐゴシック" charset="-128"/>
              </a:rPr>
              <a:t> на (1) </a:t>
            </a:r>
            <a:r>
              <a:rPr lang="ru-RU" sz="1400" dirty="0" err="1" smtClean="0">
                <a:solidFill>
                  <a:schemeClr val="dk1"/>
                </a:solidFill>
                <a:ea typeface="ＭＳ Ｐゴシック" charset="-128"/>
                <a:cs typeface="ＭＳ Ｐゴシック" charset="-128"/>
              </a:rPr>
              <a:t>перевірку</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ефективності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лінійності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точності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повторюваності</a:t>
            </a:r>
            <a:r>
              <a:rPr lang="ru-RU" sz="1400" dirty="0" smtClean="0">
                <a:solidFill>
                  <a:schemeClr val="dk1"/>
                </a:solidFill>
                <a:ea typeface="ＭＳ Ｐゴシック" charset="-128"/>
                <a:cs typeface="ＭＳ Ｐゴシック" charset="-128"/>
              </a:rPr>
              <a:t> та </a:t>
            </a:r>
            <a:r>
              <a:rPr lang="ru-RU" sz="1400" dirty="0" err="1" smtClean="0">
                <a:solidFill>
                  <a:schemeClr val="dk1"/>
                </a:solidFill>
                <a:ea typeface="ＭＳ Ｐゴシック" charset="-128"/>
                <a:cs typeface="ＭＳ Ｐゴシック" charset="-128"/>
              </a:rPr>
              <a:t>відтворюваності</a:t>
            </a:r>
            <a:r>
              <a:rPr lang="ru-RU" sz="1400" dirty="0" smtClean="0">
                <a:solidFill>
                  <a:schemeClr val="dk1"/>
                </a:solidFill>
                <a:ea typeface="ＭＳ Ｐゴシック" charset="-128"/>
                <a:cs typeface="ＭＳ Ｐゴシック" charset="-128"/>
              </a:rPr>
              <a:t> для </a:t>
            </a:r>
            <a:r>
              <a:rPr lang="ru-RU" sz="1400" dirty="0" err="1" smtClean="0">
                <a:solidFill>
                  <a:schemeClr val="dk1"/>
                </a:solidFill>
                <a:ea typeface="ＭＳ Ｐゴシック" charset="-128"/>
                <a:cs typeface="ＭＳ Ｐゴシック" charset="-128"/>
              </a:rPr>
              <a:t>перевірки</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працездатності</a:t>
            </a:r>
            <a:r>
              <a:rPr lang="ru-RU" sz="1400" dirty="0" smtClean="0">
                <a:solidFill>
                  <a:schemeClr val="dk1"/>
                </a:solidFill>
                <a:ea typeface="ＭＳ Ｐゴシック" charset="-128"/>
                <a:cs typeface="ＭＳ Ｐゴシック" charset="-128"/>
              </a:rPr>
              <a:t> ПЛР, (2) </a:t>
            </a:r>
            <a:r>
              <a:rPr lang="ru-RU" sz="1400" dirty="0" err="1" smtClean="0">
                <a:solidFill>
                  <a:schemeClr val="dk1"/>
                </a:solidFill>
                <a:ea typeface="ＭＳ Ｐゴシック" charset="-128"/>
                <a:cs typeface="ＭＳ Ｐゴシック" charset="-128"/>
              </a:rPr>
              <a:t>чутливість</a:t>
            </a:r>
            <a:r>
              <a:rPr lang="ru-RU" sz="1400" dirty="0" smtClean="0">
                <a:solidFill>
                  <a:schemeClr val="dk1"/>
                </a:solidFill>
                <a:ea typeface="ＭＳ Ｐゴシック" charset="-128"/>
                <a:cs typeface="ＭＳ Ｐゴシック" charset="-128"/>
              </a:rPr>
              <a:t> та </a:t>
            </a:r>
            <a:r>
              <a:rPr lang="ru-RU" sz="1400" dirty="0" err="1" smtClean="0">
                <a:solidFill>
                  <a:schemeClr val="dk1"/>
                </a:solidFill>
                <a:ea typeface="ＭＳ Ｐゴシック" charset="-128"/>
                <a:cs typeface="ＭＳ Ｐゴシック" charset="-128"/>
              </a:rPr>
              <a:t>внутрішній</a:t>
            </a:r>
            <a:r>
              <a:rPr lang="ru-RU" sz="1400" dirty="0" smtClean="0">
                <a:solidFill>
                  <a:schemeClr val="dk1"/>
                </a:solidFill>
                <a:ea typeface="ＭＳ Ｐゴシック" charset="-128"/>
                <a:cs typeface="ＭＳ Ｐゴシック" charset="-128"/>
              </a:rPr>
              <a:t> контроль для </a:t>
            </a:r>
            <a:r>
              <a:rPr lang="ru-RU" sz="1400" dirty="0" err="1" smtClean="0">
                <a:solidFill>
                  <a:schemeClr val="dk1"/>
                </a:solidFill>
                <a:ea typeface="ＭＳ Ｐゴシック" charset="-128"/>
                <a:cs typeface="ＭＳ Ｐゴシック" charset="-128"/>
              </a:rPr>
              <a:t>перевірки</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чутливості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аналізу</a:t>
            </a:r>
            <a:r>
              <a:rPr lang="ru-RU" sz="1400" dirty="0" smtClean="0">
                <a:solidFill>
                  <a:schemeClr val="dk1"/>
                </a:solidFill>
                <a:ea typeface="ＭＳ Ｐゴシック" charset="-128"/>
                <a:cs typeface="ＭＳ Ｐゴシック" charset="-128"/>
              </a:rPr>
              <a:t>, (3) </a:t>
            </a:r>
            <a:r>
              <a:rPr lang="ru-RU" sz="1400" dirty="0" err="1" smtClean="0">
                <a:solidFill>
                  <a:schemeClr val="dk1"/>
                </a:solidFill>
                <a:ea typeface="ＭＳ Ｐゴシック" charset="-128"/>
                <a:cs typeface="ＭＳ Ｐゴシック" charset="-128"/>
              </a:rPr>
              <a:t>повну</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перевірку</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працездатності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системи</a:t>
            </a:r>
            <a:r>
              <a:rPr lang="ru-RU" sz="1400" dirty="0" smtClean="0">
                <a:solidFill>
                  <a:schemeClr val="dk1"/>
                </a:solidFill>
                <a:ea typeface="ＭＳ Ｐゴシック" charset="-128"/>
                <a:cs typeface="ＭＳ Ｐゴシック" charset="-128"/>
              </a:rPr>
              <a:t> за </a:t>
            </a:r>
            <a:r>
              <a:rPr lang="ru-RU" sz="1400" dirty="0" err="1" smtClean="0">
                <a:solidFill>
                  <a:schemeClr val="dk1"/>
                </a:solidFill>
                <a:ea typeface="ＭＳ Ｐゴシック" charset="-128"/>
                <a:cs typeface="ＭＳ Ｐゴシック" charset="-128"/>
              </a:rPr>
              <a:t>допомогою</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сертифікованого</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довідкового</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матеріалу</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тобто</a:t>
            </a:r>
            <a:r>
              <a:rPr lang="ru-RU" sz="1400" dirty="0" smtClean="0">
                <a:solidFill>
                  <a:schemeClr val="dk1"/>
                </a:solidFill>
                <a:ea typeface="ＭＳ Ｐゴシック" charset="-128"/>
                <a:cs typeface="ＭＳ Ｐゴシック" charset="-128"/>
              </a:rPr>
              <a:t>  : </a:t>
            </a:r>
            <a:r>
              <a:rPr lang="ru-RU" sz="1400" dirty="0" err="1" smtClean="0">
                <a:solidFill>
                  <a:schemeClr val="dk1"/>
                </a:solidFill>
                <a:ea typeface="ＭＳ Ｐゴシック" charset="-128"/>
                <a:cs typeface="ＭＳ Ｐゴシック" charset="-128"/>
              </a:rPr>
              <a:t>результати</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отримані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за</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допомогою</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молекулярних</a:t>
            </a:r>
            <a:r>
              <a:rPr lang="ru-RU" sz="1400" dirty="0" smtClean="0">
                <a:solidFill>
                  <a:schemeClr val="dk1"/>
                </a:solidFill>
                <a:ea typeface="ＭＳ Ｐゴシック" charset="-128"/>
                <a:cs typeface="ＭＳ Ｐゴシック" charset="-128"/>
              </a:rPr>
              <a:t> </a:t>
            </a:r>
            <a:r>
              <a:rPr lang="en-US" sz="1400" dirty="0" smtClean="0">
                <a:solidFill>
                  <a:schemeClr val="dk1"/>
                </a:solidFill>
                <a:ea typeface="ＭＳ Ｐゴシック" charset="-128"/>
                <a:cs typeface="ＭＳ Ｐゴシック" charset="-128"/>
              </a:rPr>
              <a:t>Q-</a:t>
            </a:r>
            <a:r>
              <a:rPr lang="ru-RU" sz="1400" dirty="0" smtClean="0">
                <a:solidFill>
                  <a:schemeClr val="dk1"/>
                </a:solidFill>
                <a:ea typeface="ＭＳ Ｐゴシック" charset="-128"/>
                <a:cs typeface="ＭＳ Ｐゴシック" charset="-128"/>
              </a:rPr>
              <a:t>панелей </a:t>
            </a:r>
            <a:r>
              <a:rPr lang="en-US" sz="1400" dirty="0" smtClean="0">
                <a:solidFill>
                  <a:schemeClr val="dk1"/>
                </a:solidFill>
                <a:ea typeface="ＭＳ Ｐゴシック" charset="-128"/>
                <a:cs typeface="ＭＳ Ｐゴシック" charset="-128"/>
              </a:rPr>
              <a:t>BKVMQP01)</a:t>
            </a:r>
            <a:endParaRPr lang="en-US" sz="1400" dirty="0">
              <a:solidFill>
                <a:schemeClr val="dk1"/>
              </a:solidFill>
              <a:ea typeface="ＭＳ Ｐゴシック" charset="-128"/>
              <a:cs typeface="ＭＳ Ｐゴシック" charset="-128"/>
            </a:endParaRPr>
          </a:p>
        </p:txBody>
      </p:sp>
      <p:sp>
        <p:nvSpPr>
          <p:cNvPr id="7" name="ZoneTexte 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11" name="Titre 1"/>
          <p:cNvSpPr txBox="1">
            <a:spLocks/>
          </p:cNvSpPr>
          <p:nvPr/>
        </p:nvSpPr>
        <p:spPr>
          <a:xfrm>
            <a:off x="567559" y="238408"/>
            <a:ext cx="8576441" cy="886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lumMod val="50000"/>
                  </a:schemeClr>
                </a:solidFill>
              </a:rPr>
              <a:t>9 </a:t>
            </a:r>
            <a:r>
              <a:rPr lang="ru-RU" sz="3600" dirty="0" err="1" smtClean="0">
                <a:solidFill>
                  <a:schemeClr val="bg1">
                    <a:lumMod val="50000"/>
                  </a:schemeClr>
                </a:solidFill>
              </a:rPr>
              <a:t>Конгрес</a:t>
            </a:r>
            <a:r>
              <a:rPr lang="ru-RU" sz="3600" dirty="0" smtClean="0">
                <a:solidFill>
                  <a:schemeClr val="bg1">
                    <a:lumMod val="50000"/>
                  </a:schemeClr>
                </a:solidFill>
              </a:rPr>
              <a:t> </a:t>
            </a:r>
            <a:r>
              <a:rPr lang="en-US" sz="3600" dirty="0" smtClean="0">
                <a:solidFill>
                  <a:schemeClr val="bg1">
                    <a:lumMod val="50000"/>
                  </a:schemeClr>
                </a:solidFill>
              </a:rPr>
              <a:t>EMMD - </a:t>
            </a:r>
            <a:r>
              <a:rPr lang="ru-RU" sz="3600" dirty="0" err="1" smtClean="0">
                <a:solidFill>
                  <a:schemeClr val="bg1">
                    <a:lumMod val="50000"/>
                  </a:schemeClr>
                </a:solidFill>
              </a:rPr>
              <a:t>постер</a:t>
            </a:r>
            <a:endParaRPr lang="en-US" sz="3600" dirty="0" smtClean="0">
              <a:solidFill>
                <a:schemeClr val="bg1">
                  <a:lumMod val="50000"/>
                </a:schemeClr>
              </a:solidFill>
            </a:endParaRPr>
          </a:p>
        </p:txBody>
      </p:sp>
      <p:graphicFrame>
        <p:nvGraphicFramePr>
          <p:cNvPr id="8" name="Tableau 7"/>
          <p:cNvGraphicFramePr>
            <a:graphicFrameLocks noGrp="1"/>
          </p:cNvGraphicFramePr>
          <p:nvPr>
            <p:extLst/>
          </p:nvPr>
        </p:nvGraphicFramePr>
        <p:xfrm>
          <a:off x="2653048" y="3699641"/>
          <a:ext cx="6071999" cy="1969456"/>
        </p:xfrm>
        <a:graphic>
          <a:graphicData uri="http://schemas.openxmlformats.org/drawingml/2006/table">
            <a:tbl>
              <a:tblPr firstRow="1" firstCol="1" bandRow="1">
                <a:tableStyleId>{5C22544A-7EE6-4342-B048-85BDC9FD1C3A}</a:tableStyleId>
              </a:tblPr>
              <a:tblGrid>
                <a:gridCol w="968791"/>
                <a:gridCol w="1431019"/>
                <a:gridCol w="1224063"/>
                <a:gridCol w="1463282"/>
                <a:gridCol w="984844"/>
              </a:tblGrid>
              <a:tr h="412888">
                <a:tc>
                  <a:txBody>
                    <a:bodyPr/>
                    <a:lstStyle/>
                    <a:p>
                      <a:pPr algn="ctr"/>
                      <a:r>
                        <a:rPr lang="uk-UA" sz="1200" b="0" dirty="0" smtClean="0">
                          <a:effectLst/>
                        </a:rPr>
                        <a:t>Зразок</a:t>
                      </a:r>
                      <a:r>
                        <a:rPr lang="en-US" sz="1200" b="0" dirty="0" smtClean="0">
                          <a:effectLst/>
                        </a:rPr>
                        <a:t> ID</a:t>
                      </a:r>
                      <a:endParaRPr lang="fr-FR" sz="1200" b="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spcAft>
                          <a:spcPts val="0"/>
                        </a:spcAft>
                      </a:pPr>
                      <a:r>
                        <a:rPr lang="ru-RU" sz="1200" b="0" dirty="0" err="1" smtClean="0">
                          <a:effectLst/>
                        </a:rPr>
                        <a:t>Номінальний</a:t>
                      </a:r>
                      <a:r>
                        <a:rPr lang="ru-RU" sz="1200" b="0" dirty="0" smtClean="0">
                          <a:effectLst/>
                        </a:rPr>
                        <a:t> титр</a:t>
                      </a:r>
                    </a:p>
                    <a:p>
                      <a:pPr algn="ctr">
                        <a:spcAft>
                          <a:spcPts val="0"/>
                        </a:spcAft>
                      </a:pPr>
                      <a:r>
                        <a:rPr lang="ru-RU" sz="1200" b="0" dirty="0" smtClean="0">
                          <a:effectLst/>
                        </a:rPr>
                        <a:t> </a:t>
                      </a:r>
                      <a:r>
                        <a:rPr lang="ru-RU" sz="1200" b="0" dirty="0" err="1" smtClean="0">
                          <a:effectLst/>
                        </a:rPr>
                        <a:t>копій</a:t>
                      </a:r>
                      <a:r>
                        <a:rPr lang="ru-RU" sz="1200" b="0" dirty="0" smtClean="0">
                          <a:effectLst/>
                        </a:rPr>
                        <a:t> / мл</a:t>
                      </a:r>
                      <a:endParaRPr lang="fr-FR" sz="1200" b="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r>
                        <a:rPr lang="en-US" sz="1200" b="0" dirty="0" smtClean="0">
                          <a:effectLst/>
                        </a:rPr>
                        <a:t>BKV </a:t>
                      </a:r>
                      <a:r>
                        <a:rPr lang="ru-RU" sz="1200" b="0" dirty="0" err="1" smtClean="0">
                          <a:effectLst/>
                        </a:rPr>
                        <a:t>копії</a:t>
                      </a:r>
                      <a:r>
                        <a:rPr lang="ru-RU" sz="1200" b="0" dirty="0" smtClean="0">
                          <a:effectLst/>
                        </a:rPr>
                        <a:t> / мл</a:t>
                      </a:r>
                      <a:endParaRPr lang="fr-FR" sz="1200" b="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r>
                        <a:rPr lang="en-US" sz="1200" b="0" dirty="0" smtClean="0">
                          <a:effectLst/>
                        </a:rPr>
                        <a:t>Delta Log10 (</a:t>
                      </a:r>
                      <a:r>
                        <a:rPr lang="ru-RU" sz="1200" b="0" dirty="0" err="1" smtClean="0">
                          <a:effectLst/>
                        </a:rPr>
                        <a:t>очікувані</a:t>
                      </a:r>
                      <a:r>
                        <a:rPr lang="ru-RU" sz="1200" b="0" dirty="0" smtClean="0">
                          <a:effectLst/>
                        </a:rPr>
                        <a:t> - </a:t>
                      </a:r>
                      <a:r>
                        <a:rPr lang="ru-RU" sz="1200" b="0" dirty="0" err="1" smtClean="0">
                          <a:effectLst/>
                        </a:rPr>
                        <a:t>отримані</a:t>
                      </a:r>
                      <a:r>
                        <a:rPr lang="ru-RU" sz="1200" b="0" dirty="0" smtClean="0">
                          <a:effectLst/>
                        </a:rPr>
                        <a:t>) </a:t>
                      </a:r>
                      <a:r>
                        <a:rPr lang="ru-RU" sz="1200" b="0" dirty="0" err="1" smtClean="0">
                          <a:effectLst/>
                        </a:rPr>
                        <a:t>копії</a:t>
                      </a:r>
                      <a:r>
                        <a:rPr lang="ru-RU" sz="1200" b="0" dirty="0" smtClean="0">
                          <a:effectLst/>
                        </a:rPr>
                        <a:t> / мл</a:t>
                      </a:r>
                      <a:endParaRPr lang="fr-FR" sz="1200" b="0" dirty="0">
                        <a:effectLst/>
                        <a:latin typeface="Calibri" panose="020F0502020204030204" pitchFamily="34" charset="0"/>
                        <a:ea typeface="Times New Roman" panose="02020603050405020304" pitchFamily="18" charset="0"/>
                      </a:endParaRPr>
                    </a:p>
                  </a:txBody>
                  <a:tcPr marL="0" marR="0" marT="0" marB="0" anchor="ctr"/>
                </a:tc>
                <a:tc>
                  <a:txBody>
                    <a:bodyPr/>
                    <a:lstStyle/>
                    <a:p>
                      <a:pPr algn="ctr"/>
                      <a:r>
                        <a:rPr lang="ru-RU" sz="1200" b="0" dirty="0" err="1" smtClean="0">
                          <a:effectLst/>
                        </a:rPr>
                        <a:t>критерії</a:t>
                      </a:r>
                      <a:r>
                        <a:rPr lang="ru-RU" sz="1200" b="0" dirty="0" smtClean="0">
                          <a:effectLst/>
                        </a:rPr>
                        <a:t> </a:t>
                      </a:r>
                      <a:r>
                        <a:rPr lang="ru-RU" sz="1200" b="0" dirty="0" err="1" smtClean="0">
                          <a:effectLst/>
                        </a:rPr>
                        <a:t>прийняття</a:t>
                      </a:r>
                      <a:endParaRPr lang="fr-FR" sz="1200" b="0" dirty="0">
                        <a:effectLst/>
                        <a:latin typeface="Calibri" panose="020F0502020204030204" pitchFamily="34" charset="0"/>
                        <a:ea typeface="Times New Roman" panose="02020603050405020304" pitchFamily="18" charset="0"/>
                      </a:endParaRPr>
                    </a:p>
                  </a:txBody>
                  <a:tcPr marL="0" marR="0" marT="0" marB="0" anchor="ctr"/>
                </a:tc>
              </a:tr>
              <a:tr h="194571">
                <a:tc rowSpan="2">
                  <a:txBody>
                    <a:bodyPr/>
                    <a:lstStyle/>
                    <a:p>
                      <a:pPr algn="ctr">
                        <a:spcAft>
                          <a:spcPts val="0"/>
                        </a:spcAft>
                      </a:pPr>
                      <a:r>
                        <a:rPr lang="it-IT" sz="1200" b="1" kern="1200" dirty="0" smtClean="0">
                          <a:solidFill>
                            <a:schemeClr val="lt1"/>
                          </a:solidFill>
                          <a:effectLst/>
                          <a:latin typeface="+mn-lt"/>
                          <a:ea typeface="+mn-ea"/>
                          <a:cs typeface="+mn-cs"/>
                        </a:rPr>
                        <a:t>BKVMQP01 </a:t>
                      </a:r>
                      <a:r>
                        <a:rPr lang="ru-RU" sz="1200" b="1" kern="1200" dirty="0" err="1" smtClean="0">
                          <a:solidFill>
                            <a:schemeClr val="lt1"/>
                          </a:solidFill>
                          <a:effectLst/>
                          <a:latin typeface="+mn-lt"/>
                          <a:ea typeface="+mn-ea"/>
                          <a:cs typeface="+mn-cs"/>
                        </a:rPr>
                        <a:t>Високий</a:t>
                      </a: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100 000</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161 772</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0.209</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пройшло</a:t>
                      </a:r>
                      <a:endParaRPr lang="fr-FR"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vMerge="1">
                  <a:txBody>
                    <a:bodyPr/>
                    <a:lstStyle/>
                    <a:p>
                      <a:endParaRPr lang="fr-FR"/>
                    </a:p>
                  </a:txBody>
                  <a:tcPr/>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100 000</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184 389</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0.266</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rowSpan="2">
                  <a:txBody>
                    <a:bodyPr/>
                    <a:lstStyle/>
                    <a:p>
                      <a:pPr algn="ctr">
                        <a:spcAft>
                          <a:spcPts val="0"/>
                        </a:spcAft>
                      </a:pPr>
                      <a:r>
                        <a:rPr lang="it-IT" sz="1200" b="1" kern="1200" dirty="0" smtClean="0">
                          <a:solidFill>
                            <a:schemeClr val="lt1"/>
                          </a:solidFill>
                          <a:effectLst/>
                          <a:latin typeface="+mn-lt"/>
                          <a:ea typeface="+mn-ea"/>
                          <a:cs typeface="+mn-cs"/>
                        </a:rPr>
                        <a:t>BKVMQP01 </a:t>
                      </a:r>
                      <a:r>
                        <a:rPr lang="it-IT" sz="1200" b="0" dirty="0" smtClean="0">
                          <a:effectLst/>
                        </a:rPr>
                        <a:t>Med</a:t>
                      </a:r>
                      <a:r>
                        <a:rPr lang="it-IT" sz="1200" b="0" dirty="0">
                          <a:effectLst/>
                        </a:rPr>
                        <a:t>.</a:t>
                      </a: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10 000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18 208</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0.260</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vMerge="1">
                  <a:txBody>
                    <a:bodyPr/>
                    <a:lstStyle/>
                    <a:p>
                      <a:endParaRPr lang="fr-FR"/>
                    </a:p>
                  </a:txBody>
                  <a:tcPr/>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10 000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16 814</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0.226</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rowSpan="2">
                  <a:txBody>
                    <a:bodyPr/>
                    <a:lstStyle/>
                    <a:p>
                      <a:pPr algn="ctr">
                        <a:spcAft>
                          <a:spcPts val="0"/>
                        </a:spcAft>
                      </a:pPr>
                      <a:r>
                        <a:rPr lang="it-IT" sz="1200" b="1" kern="1200" dirty="0" smtClean="0">
                          <a:solidFill>
                            <a:schemeClr val="lt1"/>
                          </a:solidFill>
                          <a:effectLst/>
                          <a:latin typeface="+mn-lt"/>
                          <a:ea typeface="+mn-ea"/>
                          <a:cs typeface="+mn-cs"/>
                        </a:rPr>
                        <a:t>BKVMQP01 </a:t>
                      </a:r>
                      <a:r>
                        <a:rPr lang="ru-RU" sz="1200" b="1" kern="1200" dirty="0" err="1" smtClean="0">
                          <a:solidFill>
                            <a:schemeClr val="lt1"/>
                          </a:solidFill>
                          <a:effectLst/>
                          <a:latin typeface="+mn-lt"/>
                          <a:ea typeface="+mn-ea"/>
                          <a:cs typeface="+mn-cs"/>
                        </a:rPr>
                        <a:t>Низький</a:t>
                      </a: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1 000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1 188</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0.075</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vMerge="1">
                  <a:txBody>
                    <a:bodyPr/>
                    <a:lstStyle/>
                    <a:p>
                      <a:endParaRPr lang="fr-FR"/>
                    </a:p>
                  </a:txBody>
                  <a:tcPr/>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1 000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1 994</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0.300</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rowSpan="2">
                  <a:txBody>
                    <a:bodyPr/>
                    <a:lstStyle/>
                    <a:p>
                      <a:pPr algn="ctr">
                        <a:spcAft>
                          <a:spcPts val="0"/>
                        </a:spcAft>
                      </a:pPr>
                      <a:r>
                        <a:rPr lang="it-IT" sz="1200" b="1" kern="1200" dirty="0" smtClean="0">
                          <a:solidFill>
                            <a:schemeClr val="lt1"/>
                          </a:solidFill>
                          <a:effectLst/>
                          <a:latin typeface="+mn-lt"/>
                          <a:ea typeface="+mn-ea"/>
                          <a:cs typeface="+mn-cs"/>
                        </a:rPr>
                        <a:t>BKVMQP01 </a:t>
                      </a:r>
                      <a:r>
                        <a:rPr lang="it-IT" sz="1200" b="0" dirty="0" smtClean="0">
                          <a:effectLst/>
                        </a:rPr>
                        <a:t>Neg</a:t>
                      </a:r>
                      <a:r>
                        <a:rPr lang="it-IT" sz="1200" b="0" dirty="0">
                          <a:effectLst/>
                        </a:rPr>
                        <a:t>.</a:t>
                      </a: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94571">
                <a:tc vMerge="1">
                  <a:txBody>
                    <a:bodyPr/>
                    <a:lstStyle/>
                    <a:p>
                      <a:endParaRPr lang="fr-FR"/>
                    </a:p>
                  </a:txBody>
                  <a:tcPr/>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a:t>
                      </a:r>
                      <a:endParaRPr lang="fr-FR" sz="18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it-IT"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b="0" dirty="0" err="1"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пройшло</a:t>
                      </a:r>
                      <a:endParaRPr lang="fr-FR"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14" name="Rettangolo 1"/>
          <p:cNvSpPr/>
          <p:nvPr/>
        </p:nvSpPr>
        <p:spPr>
          <a:xfrm>
            <a:off x="334558" y="5836525"/>
            <a:ext cx="8390489" cy="584775"/>
          </a:xfrm>
          <a:prstGeom prst="rect">
            <a:avLst/>
          </a:prstGeom>
        </p:spPr>
        <p:txBody>
          <a:bodyPr wrap="square">
            <a:spAutoFit/>
          </a:bodyPr>
          <a:lstStyle/>
          <a:p>
            <a:pPr algn="ctr"/>
            <a:r>
              <a:rPr lang="ru-RU" sz="1600" b="1" dirty="0" err="1" smtClean="0"/>
              <a:t>Аналізи</a:t>
            </a:r>
            <a:r>
              <a:rPr lang="ru-RU" sz="1600" b="1" dirty="0" smtClean="0"/>
              <a:t> </a:t>
            </a:r>
            <a:r>
              <a:rPr lang="en-US" sz="1600" b="1" dirty="0" smtClean="0"/>
              <a:t>VZV, HSV1 </a:t>
            </a:r>
            <a:r>
              <a:rPr lang="ru-RU" sz="1600" b="1" dirty="0" smtClean="0"/>
              <a:t>та </a:t>
            </a:r>
            <a:r>
              <a:rPr lang="en-US" sz="1600" b="1" dirty="0" smtClean="0"/>
              <a:t>BKV </a:t>
            </a:r>
            <a:r>
              <a:rPr lang="en-US" sz="1600" b="1" dirty="0" err="1" smtClean="0"/>
              <a:t>ELITe</a:t>
            </a:r>
            <a:r>
              <a:rPr lang="en-US" sz="1600" b="1" dirty="0" smtClean="0"/>
              <a:t> MGB®, </a:t>
            </a:r>
            <a:r>
              <a:rPr lang="ru-RU" sz="1600" b="1" dirty="0" err="1" smtClean="0"/>
              <a:t>протестовані</a:t>
            </a:r>
            <a:r>
              <a:rPr lang="ru-RU" sz="1600" b="1" dirty="0" smtClean="0"/>
              <a:t> в </a:t>
            </a:r>
            <a:r>
              <a:rPr lang="ru-RU" sz="1600" b="1" dirty="0" err="1" smtClean="0"/>
              <a:t>поєднанні</a:t>
            </a:r>
            <a:r>
              <a:rPr lang="ru-RU" sz="1600" b="1" dirty="0" smtClean="0"/>
              <a:t> </a:t>
            </a:r>
            <a:r>
              <a:rPr lang="ru-RU" sz="1600" b="1" dirty="0" err="1" smtClean="0"/>
              <a:t>з</a:t>
            </a:r>
            <a:r>
              <a:rPr lang="ru-RU" sz="1600" b="1" dirty="0" smtClean="0"/>
              <a:t> </a:t>
            </a:r>
            <a:r>
              <a:rPr lang="en-US" sz="1600" b="1" dirty="0" err="1" smtClean="0"/>
              <a:t>ELITe</a:t>
            </a:r>
            <a:r>
              <a:rPr lang="en-US" sz="1600" b="1" dirty="0" smtClean="0"/>
              <a:t> </a:t>
            </a:r>
            <a:r>
              <a:rPr lang="en-US" sz="1600" b="1" dirty="0" err="1" smtClean="0"/>
              <a:t>InGenius</a:t>
            </a:r>
            <a:r>
              <a:rPr lang="en-US" sz="1600" b="1" dirty="0" smtClean="0"/>
              <a:t>, </a:t>
            </a:r>
            <a:r>
              <a:rPr lang="ru-RU" sz="1600" b="1" dirty="0" err="1" smtClean="0"/>
              <a:t>пройшли</a:t>
            </a:r>
            <a:r>
              <a:rPr lang="ru-RU" sz="1600" b="1" dirty="0" smtClean="0"/>
              <a:t> </a:t>
            </a:r>
            <a:r>
              <a:rPr lang="ru-RU" sz="1600" b="1" dirty="0" err="1" smtClean="0"/>
              <a:t>всі</a:t>
            </a:r>
            <a:r>
              <a:rPr lang="ru-RU" sz="1600" b="1" dirty="0" smtClean="0"/>
              <a:t> </a:t>
            </a:r>
            <a:r>
              <a:rPr lang="ru-RU" sz="1600" b="1" dirty="0" err="1" smtClean="0"/>
              <a:t>критерії</a:t>
            </a:r>
            <a:r>
              <a:rPr lang="ru-RU" sz="1600" b="1" dirty="0" smtClean="0"/>
              <a:t> </a:t>
            </a:r>
            <a:r>
              <a:rPr lang="ru-RU" sz="1600" b="1" dirty="0" err="1" smtClean="0"/>
              <a:t>прийнятності</a:t>
            </a:r>
            <a:endParaRPr lang="fr-FR" sz="1600" b="1" dirty="0"/>
          </a:p>
        </p:txBody>
      </p:sp>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767" r="44173" b="1803"/>
          <a:stretch/>
        </p:blipFill>
        <p:spPr>
          <a:xfrm>
            <a:off x="357058" y="1497319"/>
            <a:ext cx="1986897" cy="2792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645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1021976" y="238408"/>
            <a:ext cx="92386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lumMod val="50000"/>
                  </a:schemeClr>
                </a:solidFill>
              </a:rPr>
              <a:t>9</a:t>
            </a:r>
            <a:r>
              <a:rPr lang="en-US" sz="3600" baseline="30000" dirty="0" smtClean="0">
                <a:solidFill>
                  <a:schemeClr val="bg1">
                    <a:lumMod val="50000"/>
                  </a:schemeClr>
                </a:solidFill>
              </a:rPr>
              <a:t>th</a:t>
            </a:r>
            <a:r>
              <a:rPr lang="en-US" sz="3600" dirty="0" smtClean="0">
                <a:solidFill>
                  <a:schemeClr val="bg1">
                    <a:lumMod val="50000"/>
                  </a:schemeClr>
                </a:solidFill>
              </a:rPr>
              <a:t> </a:t>
            </a:r>
            <a:r>
              <a:rPr lang="uk-UA" sz="3600" dirty="0" smtClean="0">
                <a:solidFill>
                  <a:schemeClr val="bg1">
                    <a:lumMod val="50000"/>
                  </a:schemeClr>
                </a:solidFill>
              </a:rPr>
              <a:t>конгрес </a:t>
            </a:r>
            <a:r>
              <a:rPr lang="en-US" sz="3600" dirty="0" smtClean="0">
                <a:solidFill>
                  <a:schemeClr val="bg1">
                    <a:lumMod val="50000"/>
                  </a:schemeClr>
                </a:solidFill>
              </a:rPr>
              <a:t>EMMD </a:t>
            </a:r>
            <a:r>
              <a:rPr lang="uk-UA" sz="3600" dirty="0" smtClean="0">
                <a:solidFill>
                  <a:schemeClr val="bg1">
                    <a:lumMod val="50000"/>
                  </a:schemeClr>
                </a:solidFill>
              </a:rPr>
              <a:t> - </a:t>
            </a:r>
            <a:r>
              <a:rPr lang="uk-UA" sz="3600" dirty="0" err="1" smtClean="0">
                <a:solidFill>
                  <a:schemeClr val="bg1">
                    <a:lumMod val="50000"/>
                  </a:schemeClr>
                </a:solidFill>
              </a:rPr>
              <a:t>постер</a:t>
            </a:r>
            <a:endParaRPr lang="en-US" sz="3600" dirty="0" smtClean="0">
              <a:solidFill>
                <a:schemeClr val="bg1">
                  <a:lumMod val="50000"/>
                </a:schemeClr>
              </a:solidFill>
            </a:endParaRPr>
          </a:p>
        </p:txBody>
      </p:sp>
      <p:cxnSp>
        <p:nvCxnSpPr>
          <p:cNvPr id="16"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343955" y="1355833"/>
            <a:ext cx="6619741" cy="2222147"/>
          </a:xfrm>
          <a:prstGeom prst="rect">
            <a:avLst/>
          </a:prstGeom>
        </p:spPr>
        <p:txBody>
          <a:bodyPr wrap="square">
            <a:spAutoFit/>
          </a:bodyPr>
          <a:lstStyle/>
          <a:p>
            <a:pPr algn="ctr" eaLnBrk="0" fontAlgn="base" hangingPunct="0">
              <a:lnSpc>
                <a:spcPct val="114000"/>
              </a:lnSpc>
              <a:spcAft>
                <a:spcPct val="0"/>
              </a:spcAft>
            </a:pPr>
            <a:r>
              <a:rPr lang="ru-RU" sz="1600" b="1" dirty="0" smtClean="0">
                <a:ea typeface="ＭＳ Ｐゴシック" charset="-128"/>
                <a:cs typeface="ＭＳ Ｐゴシック" charset="-128"/>
              </a:rPr>
              <a:t>Перша </a:t>
            </a:r>
            <a:r>
              <a:rPr lang="ru-RU" sz="1600" b="1" dirty="0" err="1" smtClean="0">
                <a:ea typeface="ＭＳ Ｐゴシック" charset="-128"/>
                <a:cs typeface="ＭＳ Ｐゴシック" charset="-128"/>
              </a:rPr>
              <a:t>валідація</a:t>
            </a:r>
            <a:r>
              <a:rPr lang="ru-RU" sz="1600" b="1" dirty="0" smtClean="0">
                <a:ea typeface="ＭＳ Ｐゴシック" charset="-128"/>
                <a:cs typeface="ＭＳ Ｐゴシック" charset="-128"/>
              </a:rPr>
              <a:t> </a:t>
            </a:r>
            <a:r>
              <a:rPr lang="en-US" sz="1600" b="1" dirty="0" smtClean="0">
                <a:ea typeface="ＭＳ Ｐゴシック" charset="-128"/>
                <a:cs typeface="ＭＳ Ｐゴシック" charset="-128"/>
              </a:rPr>
              <a:t>CE-IVD </a:t>
            </a:r>
            <a:r>
              <a:rPr lang="ru-RU" sz="1600" b="1" dirty="0" err="1" smtClean="0">
                <a:ea typeface="ＭＳ Ｐゴシック" charset="-128"/>
                <a:cs typeface="ＭＳ Ｐゴシック" charset="-128"/>
              </a:rPr>
              <a:t>аналізів</a:t>
            </a:r>
            <a:r>
              <a:rPr lang="ru-RU" sz="1600" b="1" dirty="0" smtClean="0">
                <a:ea typeface="ＭＳ Ｐゴシック" charset="-128"/>
                <a:cs typeface="ＭＳ Ｐゴシック" charset="-128"/>
              </a:rPr>
              <a:t> </a:t>
            </a:r>
            <a:r>
              <a:rPr lang="en-US" sz="1600" b="1" dirty="0" err="1" smtClean="0">
                <a:ea typeface="ＭＳ Ｐゴシック" charset="-128"/>
                <a:cs typeface="ＭＳ Ｐゴシック" charset="-128"/>
              </a:rPr>
              <a:t>ELITe</a:t>
            </a:r>
            <a:r>
              <a:rPr lang="en-US" sz="1600" b="1" dirty="0" smtClean="0">
                <a:ea typeface="ＭＳ Ｐゴシック" charset="-128"/>
                <a:cs typeface="ＭＳ Ｐゴシック" charset="-128"/>
              </a:rPr>
              <a:t> MGB (VZV, HSV1, HSV2 </a:t>
            </a:r>
            <a:r>
              <a:rPr lang="ru-RU" sz="1600" b="1" dirty="0" err="1" smtClean="0">
                <a:ea typeface="ＭＳ Ｐゴシック" charset="-128"/>
                <a:cs typeface="ＭＳ Ｐゴシック" charset="-128"/>
              </a:rPr>
              <a:t>і</a:t>
            </a:r>
            <a:r>
              <a:rPr lang="ru-RU" sz="1600" b="1" dirty="0" smtClean="0">
                <a:ea typeface="ＭＳ Ｐゴシック" charset="-128"/>
                <a:cs typeface="ＭＳ Ｐゴシック" charset="-128"/>
              </a:rPr>
              <a:t> </a:t>
            </a:r>
            <a:r>
              <a:rPr lang="en-US" sz="1600" b="1" dirty="0" smtClean="0">
                <a:ea typeface="ＭＳ Ｐゴシック" charset="-128"/>
                <a:cs typeface="ＭＳ Ｐゴシック" charset="-128"/>
              </a:rPr>
              <a:t>BKV)</a:t>
            </a:r>
          </a:p>
          <a:p>
            <a:pPr algn="ctr" eaLnBrk="0" fontAlgn="base" hangingPunct="0">
              <a:lnSpc>
                <a:spcPct val="114000"/>
              </a:lnSpc>
              <a:spcAft>
                <a:spcPct val="0"/>
              </a:spcAft>
            </a:pPr>
            <a:r>
              <a:rPr lang="en-US" sz="1600" b="1" dirty="0" smtClean="0">
                <a:ea typeface="ＭＳ Ｐゴシック" charset="-128"/>
                <a:cs typeface="ＭＳ Ｐゴシック" charset="-128"/>
              </a:rPr>
              <a:t>  </a:t>
            </a:r>
            <a:r>
              <a:rPr lang="ru-RU" sz="1600" b="1" dirty="0" smtClean="0">
                <a:ea typeface="ＭＳ Ｐゴシック" charset="-128"/>
                <a:cs typeface="ＭＳ Ｐゴシック" charset="-128"/>
              </a:rPr>
              <a:t>в </a:t>
            </a:r>
            <a:r>
              <a:rPr lang="ru-RU" sz="1600" b="1" dirty="0" err="1" smtClean="0">
                <a:ea typeface="ＭＳ Ｐゴシック" charset="-128"/>
                <a:cs typeface="ＭＳ Ｐゴシック" charset="-128"/>
              </a:rPr>
              <a:t>поєднанні</a:t>
            </a:r>
            <a:r>
              <a:rPr lang="ru-RU" sz="1600" b="1" dirty="0" smtClean="0">
                <a:ea typeface="ＭＳ Ｐゴシック" charset="-128"/>
                <a:cs typeface="ＭＳ Ｐゴシック" charset="-128"/>
              </a:rPr>
              <a:t> </a:t>
            </a:r>
            <a:r>
              <a:rPr lang="ru-RU" sz="1600" b="1" dirty="0" err="1" smtClean="0">
                <a:ea typeface="ＭＳ Ｐゴシック" charset="-128"/>
                <a:cs typeface="ＭＳ Ｐゴシック" charset="-128"/>
              </a:rPr>
              <a:t>з</a:t>
            </a:r>
            <a:r>
              <a:rPr lang="ru-RU" sz="1600" b="1" dirty="0" smtClean="0">
                <a:ea typeface="ＭＳ Ｐゴシック" charset="-128"/>
                <a:cs typeface="ＭＳ Ｐゴシック" charset="-128"/>
              </a:rPr>
              <a:t> </a:t>
            </a:r>
            <a:r>
              <a:rPr lang="en-US" sz="1600" b="1" dirty="0" err="1" smtClean="0">
                <a:ea typeface="ＭＳ Ｐゴシック" charset="-128"/>
                <a:cs typeface="ＭＳ Ｐゴシック" charset="-128"/>
              </a:rPr>
              <a:t>ELITe</a:t>
            </a:r>
            <a:r>
              <a:rPr lang="en-US" sz="1600" b="1" dirty="0" smtClean="0">
                <a:ea typeface="ＭＳ Ｐゴシック" charset="-128"/>
                <a:cs typeface="ＭＳ Ｐゴシック" charset="-128"/>
              </a:rPr>
              <a:t> </a:t>
            </a:r>
            <a:r>
              <a:rPr lang="en-US" sz="1600" b="1" dirty="0" err="1" smtClean="0">
                <a:ea typeface="ＭＳ Ｐゴシック" charset="-128"/>
                <a:cs typeface="ＭＳ Ｐゴシック" charset="-128"/>
              </a:rPr>
              <a:t>InGenius</a:t>
            </a:r>
            <a:endParaRPr lang="ru-RU" sz="1400" dirty="0" smtClean="0"/>
          </a:p>
          <a:p>
            <a:r>
              <a:rPr lang="ru-RU" sz="1400" dirty="0" smtClean="0"/>
              <a:t>План </a:t>
            </a:r>
            <a:r>
              <a:rPr lang="ru-RU" sz="1400" dirty="0" err="1" smtClean="0"/>
              <a:t>валідації</a:t>
            </a:r>
            <a:r>
              <a:rPr lang="ru-RU" sz="1400" dirty="0" smtClean="0"/>
              <a:t> для кожного параметра </a:t>
            </a:r>
            <a:r>
              <a:rPr lang="ru-RU" sz="1400" dirty="0" err="1" smtClean="0"/>
              <a:t>базувався</a:t>
            </a:r>
            <a:r>
              <a:rPr lang="ru-RU" sz="1400" dirty="0" smtClean="0"/>
              <a:t> на </a:t>
            </a:r>
            <a:r>
              <a:rPr lang="ru-RU" sz="1400" dirty="0" err="1" smtClean="0"/>
              <a:t>аналітичних</a:t>
            </a:r>
            <a:r>
              <a:rPr lang="ru-RU" sz="1400" dirty="0" smtClean="0"/>
              <a:t> та </a:t>
            </a:r>
            <a:r>
              <a:rPr lang="ru-RU" sz="1400" dirty="0" err="1" smtClean="0"/>
              <a:t>клінічних</a:t>
            </a:r>
            <a:r>
              <a:rPr lang="ru-RU" sz="1400" dirty="0" smtClean="0"/>
              <a:t> </a:t>
            </a:r>
            <a:r>
              <a:rPr lang="ru-RU" sz="1400" dirty="0" err="1" smtClean="0"/>
              <a:t>дослідженнях</a:t>
            </a:r>
            <a:r>
              <a:rPr lang="ru-RU" sz="1400" dirty="0" smtClean="0"/>
              <a:t>.</a:t>
            </a:r>
            <a:br>
              <a:rPr lang="ru-RU" sz="1400" dirty="0" smtClean="0"/>
            </a:br>
            <a:r>
              <a:rPr lang="ru-RU" sz="1400" dirty="0" err="1" smtClean="0"/>
              <a:t>Клінічне</a:t>
            </a:r>
            <a:r>
              <a:rPr lang="ru-RU" sz="1400" dirty="0" smtClean="0"/>
              <a:t> </a:t>
            </a:r>
            <a:r>
              <a:rPr lang="ru-RU" sz="1400" dirty="0" err="1" smtClean="0"/>
              <a:t>дослідження</a:t>
            </a:r>
            <a:r>
              <a:rPr lang="ru-RU" sz="1400" dirty="0" smtClean="0"/>
              <a:t>: </a:t>
            </a:r>
            <a:r>
              <a:rPr lang="ru-RU" sz="1400" dirty="0" err="1" smtClean="0"/>
              <a:t>діагностична</a:t>
            </a:r>
            <a:r>
              <a:rPr lang="ru-RU" sz="1400" dirty="0" smtClean="0"/>
              <a:t> </a:t>
            </a:r>
            <a:r>
              <a:rPr lang="ru-RU" sz="1400" dirty="0" err="1" smtClean="0"/>
              <a:t>чутливість</a:t>
            </a:r>
            <a:r>
              <a:rPr lang="ru-RU" sz="1400" dirty="0" smtClean="0"/>
              <a:t> та </a:t>
            </a:r>
            <a:r>
              <a:rPr lang="ru-RU" sz="1400" dirty="0" err="1" smtClean="0"/>
              <a:t>специфічність</a:t>
            </a:r>
            <a:r>
              <a:rPr lang="ru-RU" sz="1400" dirty="0" smtClean="0"/>
              <a:t> </a:t>
            </a:r>
            <a:r>
              <a:rPr lang="ru-RU" sz="1400" dirty="0" err="1" smtClean="0"/>
              <a:t>оцінюються</a:t>
            </a:r>
            <a:r>
              <a:rPr lang="ru-RU" sz="1400" dirty="0" smtClean="0"/>
              <a:t> шляхом </a:t>
            </a:r>
            <a:r>
              <a:rPr lang="ru-RU" sz="1400" dirty="0" err="1" smtClean="0"/>
              <a:t>тестування</a:t>
            </a:r>
            <a:r>
              <a:rPr lang="ru-RU" sz="1400" dirty="0" smtClean="0"/>
              <a:t> </a:t>
            </a:r>
            <a:r>
              <a:rPr lang="ru-RU" sz="1400" dirty="0" err="1" smtClean="0"/>
              <a:t>калібрувальних</a:t>
            </a:r>
            <a:r>
              <a:rPr lang="ru-RU" sz="1400" dirty="0" smtClean="0"/>
              <a:t> </a:t>
            </a:r>
            <a:r>
              <a:rPr lang="ru-RU" sz="1400" dirty="0" err="1" smtClean="0"/>
              <a:t>зразків</a:t>
            </a:r>
            <a:r>
              <a:rPr lang="ru-RU" sz="1400" dirty="0" smtClean="0"/>
              <a:t>, </a:t>
            </a:r>
            <a:r>
              <a:rPr lang="ru-RU" sz="1400" dirty="0" err="1" smtClean="0"/>
              <a:t>клінічних</a:t>
            </a:r>
            <a:r>
              <a:rPr lang="ru-RU" sz="1400" dirty="0" smtClean="0"/>
              <a:t> проб та </a:t>
            </a:r>
            <a:r>
              <a:rPr lang="ru-RU" sz="1400" dirty="0" err="1" smtClean="0"/>
              <a:t>негативних</a:t>
            </a:r>
            <a:r>
              <a:rPr lang="ru-RU" sz="1400" dirty="0" smtClean="0"/>
              <a:t> </a:t>
            </a:r>
            <a:r>
              <a:rPr lang="ru-RU" sz="1400" dirty="0" err="1" smtClean="0"/>
              <a:t>зразків</a:t>
            </a:r>
            <a:r>
              <a:rPr lang="ru-RU" sz="1400" dirty="0" smtClean="0"/>
              <a:t> донора </a:t>
            </a:r>
            <a:r>
              <a:rPr lang="ru-RU" sz="1400" dirty="0" err="1" smtClean="0"/>
              <a:t>крові</a:t>
            </a:r>
            <a:r>
              <a:rPr lang="ru-RU" sz="1400" dirty="0" smtClean="0"/>
              <a:t>.</a:t>
            </a:r>
          </a:p>
          <a:p>
            <a:pPr marL="908050" lvl="1" indent="-273050" eaLnBrk="0" fontAlgn="base" hangingPunct="0">
              <a:lnSpc>
                <a:spcPct val="114000"/>
              </a:lnSpc>
              <a:spcBef>
                <a:spcPct val="0"/>
              </a:spcBef>
              <a:spcAft>
                <a:spcPct val="0"/>
              </a:spcAft>
              <a:buSzPts val="1000"/>
              <a:buBlip>
                <a:blip r:embed="rId2"/>
              </a:buBlip>
            </a:pPr>
            <a:endParaRPr lang="en-US" sz="1400" dirty="0">
              <a:solidFill>
                <a:schemeClr val="dk1"/>
              </a:solidFill>
              <a:ea typeface="ＭＳ Ｐゴシック" charset="-128"/>
              <a:cs typeface="ＭＳ Ｐゴシック" charset="-128"/>
            </a:endParaRPr>
          </a:p>
          <a:p>
            <a:pPr marL="450850" indent="-273050" eaLnBrk="0" fontAlgn="base" hangingPunct="0">
              <a:lnSpc>
                <a:spcPct val="114000"/>
              </a:lnSpc>
              <a:spcBef>
                <a:spcPct val="0"/>
              </a:spcBef>
              <a:spcAft>
                <a:spcPct val="0"/>
              </a:spcAft>
              <a:buSzPts val="1000"/>
              <a:buBlip>
                <a:blip r:embed="rId2"/>
              </a:buBlip>
            </a:pPr>
            <a:endParaRPr lang="en-US" sz="1400" dirty="0">
              <a:solidFill>
                <a:schemeClr val="dk1"/>
              </a:solidFill>
              <a:ea typeface="ＭＳ Ｐゴシック" charset="-128"/>
              <a:cs typeface="ＭＳ Ｐゴシック" charset="-128"/>
            </a:endParaRPr>
          </a:p>
        </p:txBody>
      </p:sp>
      <p:sp>
        <p:nvSpPr>
          <p:cNvPr id="7" name="ZoneTexte 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graphicFrame>
        <p:nvGraphicFramePr>
          <p:cNvPr id="4" name="Tableau 3"/>
          <p:cNvGraphicFramePr>
            <a:graphicFrameLocks noGrp="1"/>
          </p:cNvGraphicFramePr>
          <p:nvPr>
            <p:extLst/>
          </p:nvPr>
        </p:nvGraphicFramePr>
        <p:xfrm>
          <a:off x="2634086" y="3057494"/>
          <a:ext cx="6118375" cy="1957532"/>
        </p:xfrm>
        <a:graphic>
          <a:graphicData uri="http://schemas.openxmlformats.org/drawingml/2006/table">
            <a:tbl>
              <a:tblPr firstRow="1" firstCol="1" bandRow="1">
                <a:tableStyleId>{5C22544A-7EE6-4342-B048-85BDC9FD1C3A}</a:tableStyleId>
              </a:tblPr>
              <a:tblGrid>
                <a:gridCol w="1202190"/>
                <a:gridCol w="1360200"/>
                <a:gridCol w="1591615"/>
                <a:gridCol w="982185"/>
                <a:gridCol w="982185"/>
              </a:tblGrid>
              <a:tr h="522833">
                <a:tc>
                  <a:txBody>
                    <a:bodyPr/>
                    <a:lstStyle/>
                    <a:p>
                      <a:pPr algn="ctr">
                        <a:spcAft>
                          <a:spcPts val="0"/>
                        </a:spcAft>
                      </a:pPr>
                      <a:r>
                        <a:rPr lang="en-US" sz="1200" dirty="0">
                          <a:effectLst/>
                        </a:rPr>
                        <a:t> </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HSV1 ELITe MGB</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VZV ELITe MGB</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gridSpan="2">
                  <a:txBody>
                    <a:bodyPr/>
                    <a:lstStyle/>
                    <a:p>
                      <a:pPr algn="ctr">
                        <a:spcAft>
                          <a:spcPts val="0"/>
                        </a:spcAft>
                      </a:pPr>
                      <a:r>
                        <a:rPr lang="en-US" sz="1200" dirty="0">
                          <a:effectLst/>
                        </a:rPr>
                        <a:t>BKV ELITe MGB</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hMerge="1">
                  <a:txBody>
                    <a:bodyPr/>
                    <a:lstStyle/>
                    <a:p>
                      <a:endParaRPr lang="fr-FR"/>
                    </a:p>
                  </a:txBody>
                  <a:tcPr/>
                </a:tc>
              </a:tr>
              <a:tr h="478233">
                <a:tc>
                  <a:txBody>
                    <a:bodyPr/>
                    <a:lstStyle/>
                    <a:p>
                      <a:pPr algn="ctr">
                        <a:spcAft>
                          <a:spcPts val="0"/>
                        </a:spcAft>
                      </a:pPr>
                      <a:r>
                        <a:rPr lang="ru-RU" sz="1200" dirty="0" err="1" smtClean="0">
                          <a:effectLst/>
                        </a:rPr>
                        <a:t>Матриця</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ru-RU" sz="1200" dirty="0" err="1" smtClean="0">
                          <a:effectLst/>
                        </a:rPr>
                        <a:t>Цільна</a:t>
                      </a:r>
                      <a:r>
                        <a:rPr lang="ru-RU" sz="1200" dirty="0" smtClean="0">
                          <a:effectLst/>
                        </a:rPr>
                        <a:t> кров</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ru-RU" sz="1200" dirty="0" err="1" smtClean="0">
                          <a:effectLst/>
                        </a:rPr>
                        <a:t>Цільна</a:t>
                      </a:r>
                      <a:r>
                        <a:rPr lang="ru-RU" sz="1200" dirty="0" smtClean="0">
                          <a:effectLst/>
                        </a:rPr>
                        <a:t> кров</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uk-UA" sz="1200" dirty="0" smtClean="0">
                          <a:effectLst/>
                          <a:latin typeface="+mn-lt"/>
                          <a:ea typeface="+mn-ea"/>
                          <a:cs typeface="+mn-cs"/>
                        </a:rPr>
                        <a:t>Плазма</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uk-UA" sz="1200" dirty="0" smtClean="0">
                          <a:effectLst/>
                        </a:rPr>
                        <a:t>Сеча</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r>
              <a:tr h="478233">
                <a:tc>
                  <a:txBody>
                    <a:bodyPr/>
                    <a:lstStyle/>
                    <a:p>
                      <a:pPr algn="ctr">
                        <a:spcAft>
                          <a:spcPts val="0"/>
                        </a:spcAft>
                      </a:pPr>
                      <a:r>
                        <a:rPr lang="ru-RU" sz="1200" dirty="0" err="1" smtClean="0">
                          <a:effectLst/>
                        </a:rPr>
                        <a:t>Клінічна</a:t>
                      </a:r>
                      <a:r>
                        <a:rPr lang="ru-RU" sz="1200" dirty="0" smtClean="0">
                          <a:effectLst/>
                        </a:rPr>
                        <a:t> </a:t>
                      </a:r>
                      <a:r>
                        <a:rPr lang="ru-RU" sz="1200" dirty="0" err="1" smtClean="0">
                          <a:effectLst/>
                        </a:rPr>
                        <a:t>чутливість</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98%</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96,7%</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100%</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100%</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r>
              <a:tr h="478233">
                <a:tc>
                  <a:txBody>
                    <a:bodyPr/>
                    <a:lstStyle/>
                    <a:p>
                      <a:pPr algn="ctr">
                        <a:spcAft>
                          <a:spcPts val="0"/>
                        </a:spcAft>
                      </a:pPr>
                      <a:r>
                        <a:rPr lang="ru-RU" sz="1200" dirty="0" err="1" smtClean="0">
                          <a:effectLst/>
                        </a:rPr>
                        <a:t>Клінічна</a:t>
                      </a:r>
                      <a:r>
                        <a:rPr lang="ru-RU" sz="1200" dirty="0" smtClean="0">
                          <a:effectLst/>
                        </a:rPr>
                        <a:t> </a:t>
                      </a:r>
                      <a:r>
                        <a:rPr lang="ru-RU" sz="1200" dirty="0" err="1" smtClean="0">
                          <a:effectLst/>
                        </a:rPr>
                        <a:t>специфічність</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a:effectLst/>
                        </a:rPr>
                        <a:t>100%</a:t>
                      </a:r>
                      <a:endParaRPr lang="fr-FR" sz="120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100%</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100%</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spcAft>
                          <a:spcPts val="0"/>
                        </a:spcAft>
                      </a:pPr>
                      <a:r>
                        <a:rPr lang="en-US" sz="1200" dirty="0">
                          <a:effectLst/>
                        </a:rPr>
                        <a:t>100%</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anchor="ctr"/>
                </a:tc>
              </a:tr>
            </a:tbl>
          </a:graphicData>
        </a:graphic>
      </p:graphicFrame>
      <p:sp>
        <p:nvSpPr>
          <p:cNvPr id="10" name="Rettangolo 1"/>
          <p:cNvSpPr/>
          <p:nvPr/>
        </p:nvSpPr>
        <p:spPr>
          <a:xfrm>
            <a:off x="400287" y="5244663"/>
            <a:ext cx="8390489" cy="584775"/>
          </a:xfrm>
          <a:prstGeom prst="rect">
            <a:avLst/>
          </a:prstGeom>
        </p:spPr>
        <p:txBody>
          <a:bodyPr wrap="square">
            <a:spAutoFit/>
          </a:bodyPr>
          <a:lstStyle/>
          <a:p>
            <a:pPr algn="ctr"/>
            <a:r>
              <a:rPr lang="ru-RU" sz="1600" b="1" dirty="0" err="1" smtClean="0"/>
              <a:t>Отримані</a:t>
            </a:r>
            <a:r>
              <a:rPr lang="ru-RU" sz="1600" b="1" dirty="0" smtClean="0"/>
              <a:t> </a:t>
            </a:r>
            <a:r>
              <a:rPr lang="ru-RU" sz="1600" b="1" dirty="0" err="1" smtClean="0"/>
              <a:t>аналітичні</a:t>
            </a:r>
            <a:r>
              <a:rPr lang="ru-RU" sz="1600" b="1" dirty="0" smtClean="0"/>
              <a:t> та </a:t>
            </a:r>
            <a:r>
              <a:rPr lang="ru-RU" sz="1600" b="1" dirty="0" err="1" smtClean="0"/>
              <a:t>клінічні</a:t>
            </a:r>
            <a:r>
              <a:rPr lang="ru-RU" sz="1600" b="1" dirty="0" smtClean="0"/>
              <a:t> </a:t>
            </a:r>
            <a:r>
              <a:rPr lang="ru-RU" sz="1600" b="1" dirty="0" err="1" smtClean="0"/>
              <a:t>результати</a:t>
            </a:r>
            <a:r>
              <a:rPr lang="ru-RU" sz="1600" b="1" dirty="0" smtClean="0"/>
              <a:t> </a:t>
            </a:r>
            <a:r>
              <a:rPr lang="ru-RU" sz="1600" b="1" dirty="0" err="1" smtClean="0"/>
              <a:t>підтримують</a:t>
            </a:r>
            <a:r>
              <a:rPr lang="ru-RU" sz="1600" b="1" dirty="0" smtClean="0"/>
              <a:t> </a:t>
            </a:r>
            <a:r>
              <a:rPr lang="ru-RU" sz="1600" b="1" dirty="0" err="1" smtClean="0"/>
              <a:t>маркування</a:t>
            </a:r>
            <a:r>
              <a:rPr lang="ru-RU" sz="1600" b="1" dirty="0" smtClean="0"/>
              <a:t> </a:t>
            </a:r>
            <a:r>
              <a:rPr lang="en-US" sz="1600" b="1" dirty="0" err="1" smtClean="0"/>
              <a:t>ELITe</a:t>
            </a:r>
            <a:r>
              <a:rPr lang="en-US" sz="1600" b="1" dirty="0" smtClean="0"/>
              <a:t> </a:t>
            </a:r>
            <a:r>
              <a:rPr lang="en-US" sz="1600" b="1" dirty="0" err="1" smtClean="0"/>
              <a:t>InGenius</a:t>
            </a:r>
            <a:r>
              <a:rPr lang="en-US" sz="1600" b="1" dirty="0" smtClean="0"/>
              <a:t> ™ CE-IVD </a:t>
            </a:r>
            <a:r>
              <a:rPr lang="ru-RU" sz="1600" b="1" dirty="0" smtClean="0"/>
              <a:t>у </a:t>
            </a:r>
            <a:r>
              <a:rPr lang="ru-RU" sz="1600" b="1" dirty="0" err="1" smtClean="0"/>
              <a:t>поєднанні</a:t>
            </a:r>
            <a:r>
              <a:rPr lang="ru-RU" sz="1600" b="1" dirty="0" smtClean="0"/>
              <a:t> </a:t>
            </a:r>
            <a:r>
              <a:rPr lang="ru-RU" sz="1600" b="1" dirty="0" err="1" smtClean="0"/>
              <a:t>з</a:t>
            </a:r>
            <a:r>
              <a:rPr lang="ru-RU" sz="1600" b="1" dirty="0" smtClean="0"/>
              <a:t> тестами </a:t>
            </a:r>
            <a:r>
              <a:rPr lang="en-US" sz="1600" b="1" dirty="0" smtClean="0"/>
              <a:t>VZV, HSV1 </a:t>
            </a:r>
            <a:r>
              <a:rPr lang="ru-RU" sz="1600" b="1" dirty="0" smtClean="0"/>
              <a:t>та </a:t>
            </a:r>
            <a:r>
              <a:rPr lang="en-US" sz="1600" b="1" dirty="0" smtClean="0"/>
              <a:t>BKV </a:t>
            </a:r>
            <a:r>
              <a:rPr lang="en-US" sz="1600" b="1" dirty="0" err="1" smtClean="0"/>
              <a:t>ELITe</a:t>
            </a:r>
            <a:r>
              <a:rPr lang="en-US" sz="1600" b="1" dirty="0" smtClean="0"/>
              <a:t> MGB® </a:t>
            </a:r>
            <a:r>
              <a:rPr lang="ru-RU" sz="1600" b="1" dirty="0" err="1" smtClean="0"/>
              <a:t>з</a:t>
            </a:r>
            <a:r>
              <a:rPr lang="ru-RU" sz="1600" b="1" dirty="0" smtClean="0"/>
              <a:t> </a:t>
            </a:r>
            <a:r>
              <a:rPr lang="ru-RU" sz="1600" b="1" dirty="0" err="1" smtClean="0"/>
              <a:t>цільною</a:t>
            </a:r>
            <a:r>
              <a:rPr lang="ru-RU" sz="1600" b="1" dirty="0" smtClean="0"/>
              <a:t> </a:t>
            </a:r>
            <a:r>
              <a:rPr lang="ru-RU" sz="1600" b="1" dirty="0" err="1" smtClean="0"/>
              <a:t>кров’ю</a:t>
            </a:r>
            <a:r>
              <a:rPr lang="ru-RU" sz="1600" b="1" dirty="0" smtClean="0"/>
              <a:t>, плазмою та сечею</a:t>
            </a:r>
            <a:endParaRPr lang="fr-FR" sz="1600" b="1" dirty="0"/>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767" r="44173" b="1803"/>
          <a:stretch/>
        </p:blipFill>
        <p:spPr>
          <a:xfrm>
            <a:off x="357058" y="1525894"/>
            <a:ext cx="1986897" cy="2792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3288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0" y="298115"/>
            <a:ext cx="9167243" cy="97363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lumMod val="50000"/>
                  </a:schemeClr>
                </a:solidFill>
              </a:rPr>
              <a:t>Один </a:t>
            </a:r>
            <a:r>
              <a:rPr lang="ru-RU" sz="3600" dirty="0" err="1" smtClean="0">
                <a:solidFill>
                  <a:schemeClr val="bg1">
                    <a:lumMod val="50000"/>
                  </a:schemeClr>
                </a:solidFill>
              </a:rPr>
              <a:t>крок</a:t>
            </a:r>
            <a:r>
              <a:rPr lang="ru-RU" sz="3600" dirty="0" smtClean="0">
                <a:solidFill>
                  <a:schemeClr val="bg1">
                    <a:lumMod val="50000"/>
                  </a:schemeClr>
                </a:solidFill>
              </a:rPr>
              <a:t> </a:t>
            </a:r>
            <a:r>
              <a:rPr lang="ru-RU" sz="3600" dirty="0" err="1" smtClean="0">
                <a:solidFill>
                  <a:schemeClr val="bg1">
                    <a:lumMod val="50000"/>
                  </a:schemeClr>
                </a:solidFill>
              </a:rPr>
              <a:t>тестування</a:t>
            </a:r>
            <a:r>
              <a:rPr lang="ru-RU" sz="3600" dirty="0" smtClean="0">
                <a:solidFill>
                  <a:schemeClr val="bg1">
                    <a:lumMod val="50000"/>
                  </a:schemeClr>
                </a:solidFill>
              </a:rPr>
              <a:t> - </a:t>
            </a:r>
            <a:r>
              <a:rPr lang="ru-RU" sz="3600" dirty="0" err="1" smtClean="0">
                <a:solidFill>
                  <a:schemeClr val="bg1">
                    <a:lumMod val="50000"/>
                  </a:schemeClr>
                </a:solidFill>
              </a:rPr>
              <a:t>електронний</a:t>
            </a:r>
            <a:r>
              <a:rPr lang="ru-RU" sz="3600" dirty="0" smtClean="0">
                <a:solidFill>
                  <a:schemeClr val="bg1">
                    <a:lumMod val="50000"/>
                  </a:schemeClr>
                </a:solidFill>
              </a:rPr>
              <a:t> </a:t>
            </a:r>
            <a:r>
              <a:rPr lang="ru-RU" sz="3600" dirty="0" err="1" smtClean="0">
                <a:solidFill>
                  <a:schemeClr val="bg1">
                    <a:lumMod val="50000"/>
                  </a:schemeClr>
                </a:solidFill>
              </a:rPr>
              <a:t>постер</a:t>
            </a:r>
            <a:r>
              <a:rPr lang="ru-RU" sz="3600" dirty="0" smtClean="0">
                <a:solidFill>
                  <a:schemeClr val="bg1">
                    <a:lumMod val="50000"/>
                  </a:schemeClr>
                </a:solidFill>
              </a:rPr>
              <a:t> ECCMID</a:t>
            </a:r>
            <a:endParaRPr lang="en-US" sz="3600" dirty="0" smtClean="0">
              <a:solidFill>
                <a:schemeClr val="bg1">
                  <a:lumMod val="50000"/>
                </a:schemeClr>
              </a:solidFill>
            </a:endParaRPr>
          </a:p>
        </p:txBody>
      </p:sp>
      <p:cxnSp>
        <p:nvCxnSpPr>
          <p:cNvPr id="14" name="Connecteur droit 6"/>
          <p:cNvCxnSpPr/>
          <p:nvPr/>
        </p:nvCxnSpPr>
        <p:spPr>
          <a:xfrm>
            <a:off x="4499992" y="1340768"/>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56" y="3636289"/>
            <a:ext cx="3473936" cy="1874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383" y="3636289"/>
            <a:ext cx="3748555" cy="1874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12" name="ZoneTexte 11"/>
          <p:cNvSpPr txBox="1">
            <a:spLocks noChangeArrowheads="1"/>
          </p:cNvSpPr>
          <p:nvPr/>
        </p:nvSpPr>
        <p:spPr bwMode="auto">
          <a:xfrm>
            <a:off x="3457904" y="1468411"/>
            <a:ext cx="5280022" cy="218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ru-RU" altLang="fr-FR" sz="1400" b="1" dirty="0" err="1" smtClean="0">
                <a:latin typeface="+mn-lt"/>
              </a:rPr>
              <a:t>Ефективність</a:t>
            </a:r>
            <a:r>
              <a:rPr lang="ru-RU" altLang="fr-FR" sz="1400" b="1" dirty="0" smtClean="0">
                <a:latin typeface="+mn-lt"/>
              </a:rPr>
              <a:t> </a:t>
            </a:r>
            <a:r>
              <a:rPr lang="en-US" altLang="fr-FR" sz="1400" b="1" dirty="0" err="1" smtClean="0">
                <a:latin typeface="+mn-lt"/>
              </a:rPr>
              <a:t>ELITe</a:t>
            </a:r>
            <a:r>
              <a:rPr lang="en-US" altLang="fr-FR" sz="1400" b="1" dirty="0" smtClean="0">
                <a:latin typeface="+mn-lt"/>
              </a:rPr>
              <a:t> </a:t>
            </a:r>
            <a:r>
              <a:rPr lang="en-US" altLang="fr-FR" sz="1400" b="1" dirty="0" err="1" smtClean="0">
                <a:latin typeface="+mn-lt"/>
              </a:rPr>
              <a:t>InGenius</a:t>
            </a:r>
            <a:r>
              <a:rPr lang="en-US" altLang="fr-FR" sz="1400" b="1" dirty="0" smtClean="0">
                <a:latin typeface="+mn-lt"/>
              </a:rPr>
              <a:t> </a:t>
            </a:r>
            <a:r>
              <a:rPr lang="ru-RU" altLang="fr-FR" sz="1400" b="1" dirty="0" err="1" smtClean="0">
                <a:latin typeface="+mn-lt"/>
              </a:rPr>
              <a:t>оцінювали</a:t>
            </a:r>
            <a:r>
              <a:rPr lang="ru-RU" altLang="fr-FR" sz="1400" b="1" dirty="0" smtClean="0">
                <a:latin typeface="+mn-lt"/>
              </a:rPr>
              <a:t> за </a:t>
            </a:r>
            <a:r>
              <a:rPr lang="ru-RU" altLang="fr-FR" sz="1400" b="1" dirty="0" err="1" smtClean="0">
                <a:latin typeface="+mn-lt"/>
              </a:rPr>
              <a:t>допомогою</a:t>
            </a:r>
            <a:r>
              <a:rPr lang="ru-RU" altLang="fr-FR" sz="1400" b="1" dirty="0" smtClean="0">
                <a:latin typeface="+mn-lt"/>
              </a:rPr>
              <a:t> </a:t>
            </a:r>
            <a:r>
              <a:rPr lang="ru-RU" altLang="fr-FR" sz="1400" b="1" dirty="0" err="1" smtClean="0">
                <a:latin typeface="+mn-lt"/>
              </a:rPr>
              <a:t>кількісного</a:t>
            </a:r>
            <a:r>
              <a:rPr lang="ru-RU" altLang="fr-FR" sz="1400" b="1" dirty="0" smtClean="0">
                <a:latin typeface="+mn-lt"/>
              </a:rPr>
              <a:t> тесту на один </a:t>
            </a:r>
            <a:r>
              <a:rPr lang="ru-RU" altLang="fr-FR" sz="1400" b="1" dirty="0" err="1" smtClean="0">
                <a:latin typeface="+mn-lt"/>
              </a:rPr>
              <a:t>крок</a:t>
            </a:r>
            <a:r>
              <a:rPr lang="ru-RU" altLang="fr-FR" sz="1400" b="1" dirty="0" smtClean="0">
                <a:latin typeface="+mn-lt"/>
              </a:rPr>
              <a:t> </a:t>
            </a:r>
            <a:r>
              <a:rPr lang="en-US" altLang="fr-FR" sz="1400" b="1" dirty="0" smtClean="0">
                <a:latin typeface="+mn-lt"/>
              </a:rPr>
              <a:t>RT-PCR </a:t>
            </a:r>
            <a:r>
              <a:rPr lang="en-US" altLang="fr-FR" sz="1400" b="1" dirty="0" err="1" smtClean="0">
                <a:latin typeface="+mn-lt"/>
              </a:rPr>
              <a:t>ELITe</a:t>
            </a:r>
            <a:r>
              <a:rPr lang="en-US" altLang="fr-FR" sz="1400" b="1" dirty="0" smtClean="0">
                <a:latin typeface="+mn-lt"/>
              </a:rPr>
              <a:t> MGB: </a:t>
            </a:r>
            <a:r>
              <a:rPr lang="ru-RU" altLang="fr-FR" sz="1400" b="1" dirty="0" smtClean="0">
                <a:latin typeface="+mn-lt"/>
              </a:rPr>
              <a:t>тест </a:t>
            </a:r>
            <a:r>
              <a:rPr lang="en-US" altLang="fr-FR" sz="1400" b="1" dirty="0" smtClean="0">
                <a:latin typeface="+mn-lt"/>
              </a:rPr>
              <a:t>WNV </a:t>
            </a:r>
            <a:r>
              <a:rPr lang="en-US" altLang="fr-FR" sz="1400" b="1" dirty="0" err="1" smtClean="0">
                <a:latin typeface="+mn-lt"/>
              </a:rPr>
              <a:t>ELITe</a:t>
            </a:r>
            <a:r>
              <a:rPr lang="en-US" altLang="fr-FR" sz="1400" b="1" dirty="0" smtClean="0">
                <a:latin typeface="+mn-lt"/>
              </a:rPr>
              <a:t> MGB</a:t>
            </a:r>
          </a:p>
          <a:p>
            <a:pPr marL="0" indent="0" eaLnBrk="1" hangingPunct="1"/>
            <a:r>
              <a:rPr lang="en-US" altLang="fr-FR" sz="1400" b="1" dirty="0" smtClean="0">
                <a:latin typeface="+mn-lt"/>
              </a:rPr>
              <a:t> </a:t>
            </a:r>
            <a:r>
              <a:rPr lang="ru-RU" altLang="fr-FR" sz="1400" b="1" dirty="0" err="1" smtClean="0">
                <a:latin typeface="+mn-lt"/>
              </a:rPr>
              <a:t>Останнім</a:t>
            </a:r>
            <a:r>
              <a:rPr lang="ru-RU" altLang="fr-FR" sz="1400" b="1" dirty="0" smtClean="0">
                <a:latin typeface="+mn-lt"/>
              </a:rPr>
              <a:t> </a:t>
            </a:r>
            <a:r>
              <a:rPr lang="ru-RU" altLang="fr-FR" sz="1400" b="1" dirty="0" err="1" smtClean="0">
                <a:latin typeface="+mn-lt"/>
              </a:rPr>
              <a:t>доповненням</a:t>
            </a:r>
            <a:r>
              <a:rPr lang="ru-RU" altLang="fr-FR" sz="1400" b="1" dirty="0" smtClean="0">
                <a:latin typeface="+mn-lt"/>
              </a:rPr>
              <a:t> до </a:t>
            </a:r>
            <a:r>
              <a:rPr lang="ru-RU" altLang="fr-FR" sz="1400" b="1" dirty="0" err="1" smtClean="0">
                <a:latin typeface="+mn-lt"/>
              </a:rPr>
              <a:t>нашої</a:t>
            </a:r>
            <a:r>
              <a:rPr lang="ru-RU" altLang="fr-FR" sz="1400" b="1" dirty="0" smtClean="0">
                <a:latin typeface="+mn-lt"/>
              </a:rPr>
              <a:t> </a:t>
            </a:r>
            <a:r>
              <a:rPr lang="ru-RU" altLang="fr-FR" sz="1400" b="1" dirty="0" err="1" smtClean="0">
                <a:latin typeface="+mn-lt"/>
              </a:rPr>
              <a:t>унікальної</a:t>
            </a:r>
            <a:r>
              <a:rPr lang="ru-RU" altLang="fr-FR" sz="1400" b="1" dirty="0" smtClean="0">
                <a:latin typeface="+mn-lt"/>
              </a:rPr>
              <a:t> </a:t>
            </a:r>
            <a:r>
              <a:rPr lang="ru-RU" altLang="fr-FR" sz="1400" b="1" dirty="0" err="1" smtClean="0">
                <a:latin typeface="+mn-lt"/>
              </a:rPr>
              <a:t>лінії</a:t>
            </a:r>
            <a:r>
              <a:rPr lang="ru-RU" altLang="fr-FR" sz="1400" b="1" dirty="0" smtClean="0">
                <a:latin typeface="+mn-lt"/>
              </a:rPr>
              <a:t> </a:t>
            </a:r>
            <a:r>
              <a:rPr lang="en-US" altLang="fr-FR" sz="1400" b="1" dirty="0" smtClean="0">
                <a:latin typeface="+mn-lt"/>
              </a:rPr>
              <a:t>RT-PCR, </a:t>
            </a:r>
            <a:r>
              <a:rPr lang="ru-RU" altLang="fr-FR" sz="1400" b="1" dirty="0" err="1" smtClean="0">
                <a:latin typeface="+mn-lt"/>
              </a:rPr>
              <a:t>присвяченої</a:t>
            </a:r>
            <a:r>
              <a:rPr lang="ru-RU" altLang="fr-FR" sz="1400" b="1" dirty="0" smtClean="0">
                <a:latin typeface="+mn-lt"/>
              </a:rPr>
              <a:t> </a:t>
            </a:r>
            <a:r>
              <a:rPr lang="ru-RU" altLang="fr-FR" sz="1400" b="1" dirty="0" err="1" smtClean="0">
                <a:latin typeface="+mn-lt"/>
              </a:rPr>
              <a:t>моніторингу</a:t>
            </a:r>
            <a:r>
              <a:rPr lang="ru-RU" altLang="fr-FR" sz="1400" b="1" dirty="0" smtClean="0">
                <a:latin typeface="+mn-lt"/>
              </a:rPr>
              <a:t> </a:t>
            </a:r>
            <a:r>
              <a:rPr lang="ru-RU" altLang="fr-FR" sz="1400" b="1" dirty="0" err="1" smtClean="0">
                <a:latin typeface="+mn-lt"/>
              </a:rPr>
              <a:t>трансплантацій</a:t>
            </a:r>
            <a:endParaRPr lang="en-US" altLang="fr-FR" sz="1400" b="1" dirty="0" smtClean="0">
              <a:latin typeface="+mn-lt"/>
            </a:endParaRPr>
          </a:p>
          <a:p>
            <a:pPr marL="450850" indent="-273050" fontAlgn="base">
              <a:lnSpc>
                <a:spcPct val="114000"/>
              </a:lnSpc>
              <a:spcBef>
                <a:spcPct val="0"/>
              </a:spcBef>
              <a:spcAft>
                <a:spcPct val="0"/>
              </a:spcAft>
              <a:buSzPts val="1000"/>
              <a:buBlip>
                <a:blip r:embed="rId4"/>
              </a:buBlip>
            </a:pPr>
            <a:r>
              <a:rPr lang="ru-RU" altLang="fr-FR" sz="1400" dirty="0" err="1" smtClean="0">
                <a:solidFill>
                  <a:schemeClr val="dk1"/>
                </a:solidFill>
                <a:latin typeface="+mn-lt"/>
                <a:ea typeface="ＭＳ Ｐゴシック" charset="-128"/>
                <a:cs typeface="ＭＳ Ｐゴシック" charset="-128"/>
              </a:rPr>
              <a:t>Чотири</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рівні</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калібрувальної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кривої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стандартів</a:t>
            </a:r>
            <a:r>
              <a:rPr lang="ru-RU" altLang="fr-FR" sz="1400" dirty="0" smtClean="0">
                <a:solidFill>
                  <a:schemeClr val="dk1"/>
                </a:solidFill>
                <a:latin typeface="+mn-lt"/>
                <a:ea typeface="ＭＳ Ｐゴシック" charset="-128"/>
                <a:cs typeface="ＭＳ Ｐゴシック" charset="-128"/>
              </a:rPr>
              <a:t> </a:t>
            </a:r>
            <a:r>
              <a:rPr lang="en-US" altLang="fr-FR" sz="1400" dirty="0" smtClean="0">
                <a:solidFill>
                  <a:schemeClr val="dk1"/>
                </a:solidFill>
                <a:latin typeface="+mn-lt"/>
                <a:ea typeface="ＭＳ Ｐゴシック" charset="-128"/>
                <a:cs typeface="ＭＳ Ｐゴシック" charset="-128"/>
              </a:rPr>
              <a:t>WNV </a:t>
            </a:r>
            <a:r>
              <a:rPr lang="en-US" altLang="fr-FR" sz="1400" dirty="0" err="1" smtClean="0">
                <a:solidFill>
                  <a:schemeClr val="dk1"/>
                </a:solidFill>
                <a:latin typeface="+mn-lt"/>
                <a:ea typeface="ＭＳ Ｐゴシック" charset="-128"/>
                <a:cs typeface="ＭＳ Ｐゴシック" charset="-128"/>
              </a:rPr>
              <a:t>ELITe</a:t>
            </a:r>
            <a:r>
              <a:rPr lang="en-US"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проходять</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критерії</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перевірки</a:t>
            </a:r>
            <a:r>
              <a:rPr lang="ru-RU" altLang="fr-FR" sz="1400" dirty="0" smtClean="0">
                <a:solidFill>
                  <a:schemeClr val="dk1"/>
                </a:solidFill>
                <a:latin typeface="+mn-lt"/>
                <a:ea typeface="ＭＳ Ｐゴシック" charset="-128"/>
                <a:cs typeface="ＭＳ Ｐゴシック" charset="-128"/>
              </a:rPr>
              <a:t> на </a:t>
            </a:r>
            <a:r>
              <a:rPr lang="en-US" altLang="fr-FR" sz="1400" dirty="0" err="1" smtClean="0">
                <a:solidFill>
                  <a:schemeClr val="dk1"/>
                </a:solidFill>
                <a:latin typeface="+mn-lt"/>
                <a:ea typeface="ＭＳ Ｐゴシック" charset="-128"/>
                <a:cs typeface="ＭＳ Ｐゴシック" charset="-128"/>
              </a:rPr>
              <a:t>ELITe</a:t>
            </a:r>
            <a:r>
              <a:rPr lang="en-US" altLang="fr-FR" sz="1400" dirty="0" smtClean="0">
                <a:solidFill>
                  <a:schemeClr val="dk1"/>
                </a:solidFill>
                <a:latin typeface="+mn-lt"/>
                <a:ea typeface="ＭＳ Ｐゴシック" charset="-128"/>
                <a:cs typeface="ＭＳ Ｐゴシック" charset="-128"/>
              </a:rPr>
              <a:t> </a:t>
            </a:r>
            <a:r>
              <a:rPr lang="en-US" altLang="fr-FR" sz="1400" dirty="0" err="1" smtClean="0">
                <a:solidFill>
                  <a:schemeClr val="dk1"/>
                </a:solidFill>
                <a:latin typeface="+mn-lt"/>
                <a:ea typeface="ＭＳ Ｐゴシック" charset="-128"/>
                <a:cs typeface="ＭＳ Ｐゴシック" charset="-128"/>
              </a:rPr>
              <a:t>InGenius</a:t>
            </a:r>
            <a:r>
              <a:rPr lang="en-US" altLang="fr-FR" sz="1400" dirty="0" smtClean="0">
                <a:solidFill>
                  <a:schemeClr val="dk1"/>
                </a:solidFill>
                <a:latin typeface="+mn-lt"/>
                <a:ea typeface="ＭＳ Ｐゴシック" charset="-128"/>
                <a:cs typeface="ＭＳ Ｐゴシック" charset="-128"/>
              </a:rPr>
              <a:t>.</a:t>
            </a:r>
          </a:p>
          <a:p>
            <a:pPr marL="450850" indent="-273050" fontAlgn="base">
              <a:lnSpc>
                <a:spcPct val="114000"/>
              </a:lnSpc>
              <a:spcBef>
                <a:spcPct val="0"/>
              </a:spcBef>
              <a:spcAft>
                <a:spcPct val="0"/>
              </a:spcAft>
              <a:buSzPts val="1000"/>
              <a:buBlip>
                <a:blip r:embed="rId4"/>
              </a:buBlip>
            </a:pPr>
            <a:r>
              <a:rPr lang="en-US"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Було</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випробувано</a:t>
            </a:r>
            <a:r>
              <a:rPr lang="ru-RU" altLang="fr-FR" sz="1400" dirty="0" smtClean="0">
                <a:solidFill>
                  <a:schemeClr val="dk1"/>
                </a:solidFill>
                <a:latin typeface="+mn-lt"/>
                <a:ea typeface="ＭＳ Ｐゴシック" charset="-128"/>
                <a:cs typeface="ＭＳ Ｐゴシック" charset="-128"/>
              </a:rPr>
              <a:t> 6 </a:t>
            </a:r>
            <a:r>
              <a:rPr lang="ru-RU" altLang="fr-FR" sz="1400" dirty="0" err="1" smtClean="0">
                <a:solidFill>
                  <a:schemeClr val="dk1"/>
                </a:solidFill>
                <a:latin typeface="+mn-lt"/>
                <a:ea typeface="ＭＳ Ｐゴシック" charset="-128"/>
                <a:cs typeface="ＭＳ Ｐゴシック" charset="-128"/>
              </a:rPr>
              <a:t>зразків</a:t>
            </a:r>
            <a:r>
              <a:rPr lang="ru-RU" altLang="fr-FR" sz="1400" dirty="0" smtClean="0">
                <a:solidFill>
                  <a:schemeClr val="dk1"/>
                </a:solidFill>
                <a:latin typeface="+mn-lt"/>
                <a:ea typeface="ＭＳ Ｐゴシック" charset="-128"/>
                <a:cs typeface="ＭＳ Ｐゴシック" charset="-128"/>
              </a:rPr>
              <a:t> </a:t>
            </a:r>
            <a:r>
              <a:rPr lang="en-US" altLang="fr-FR" sz="1400" dirty="0" smtClean="0">
                <a:solidFill>
                  <a:schemeClr val="dk1"/>
                </a:solidFill>
                <a:latin typeface="+mn-lt"/>
                <a:ea typeface="ＭＳ Ｐゴシック" charset="-128"/>
                <a:cs typeface="ＭＳ Ｐゴシック" charset="-128"/>
              </a:rPr>
              <a:t>WNV </a:t>
            </a:r>
            <a:r>
              <a:rPr lang="ru-RU" altLang="fr-FR" sz="1400" dirty="0" err="1" smtClean="0">
                <a:solidFill>
                  <a:schemeClr val="dk1"/>
                </a:solidFill>
                <a:latin typeface="+mn-lt"/>
                <a:ea typeface="ＭＳ Ｐゴシック" charset="-128"/>
                <a:cs typeface="ＭＳ Ｐゴシック" charset="-128"/>
              </a:rPr>
              <a:t>з</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відомими</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концентраціями</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відмінне</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кількісне</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визначення</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незалежно</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від</a:t>
            </a:r>
            <a:r>
              <a:rPr lang="ru-RU" altLang="fr-FR" sz="1400" dirty="0" smtClean="0">
                <a:solidFill>
                  <a:schemeClr val="dk1"/>
                </a:solidFill>
                <a:latin typeface="+mn-lt"/>
                <a:ea typeface="ＭＳ Ｐゴシック" charset="-128"/>
                <a:cs typeface="ＭＳ Ｐゴシック" charset="-128"/>
              </a:rPr>
              <a:t> </a:t>
            </a:r>
            <a:r>
              <a:rPr lang="ru-RU" altLang="fr-FR" sz="1400" dirty="0" err="1" smtClean="0">
                <a:solidFill>
                  <a:schemeClr val="dk1"/>
                </a:solidFill>
                <a:latin typeface="+mn-lt"/>
                <a:ea typeface="ＭＳ Ｐゴシック" charset="-128"/>
                <a:cs typeface="ＭＳ Ｐゴシック" charset="-128"/>
              </a:rPr>
              <a:t>концентрації</a:t>
            </a:r>
            <a:endParaRPr lang="en-US" sz="1400" dirty="0">
              <a:latin typeface="+mn-lt"/>
            </a:endParaRPr>
          </a:p>
        </p:txBody>
      </p:sp>
      <p:sp>
        <p:nvSpPr>
          <p:cNvPr id="2" name="Rettangolo 1"/>
          <p:cNvSpPr/>
          <p:nvPr/>
        </p:nvSpPr>
        <p:spPr>
          <a:xfrm>
            <a:off x="347436" y="5656219"/>
            <a:ext cx="8390489" cy="584775"/>
          </a:xfrm>
          <a:prstGeom prst="rect">
            <a:avLst/>
          </a:prstGeom>
        </p:spPr>
        <p:txBody>
          <a:bodyPr wrap="square">
            <a:spAutoFit/>
          </a:bodyPr>
          <a:lstStyle/>
          <a:p>
            <a:pPr algn="ctr"/>
            <a:r>
              <a:rPr lang="ru-RU" altLang="fr-FR" sz="1600" b="1" dirty="0" err="1" smtClean="0">
                <a:solidFill>
                  <a:schemeClr val="dk1"/>
                </a:solidFill>
                <a:ea typeface="ＭＳ Ｐゴシック" charset="-128"/>
                <a:cs typeface="ＭＳ Ｐゴシック" charset="-128"/>
              </a:rPr>
              <a:t>Отримані</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концентрації</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узгоджуються</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з</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очікуваними</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значеннями</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навіть</a:t>
            </a:r>
            <a:r>
              <a:rPr lang="ru-RU" altLang="fr-FR" sz="1600" b="1" dirty="0" smtClean="0">
                <a:solidFill>
                  <a:schemeClr val="dk1"/>
                </a:solidFill>
                <a:ea typeface="ＭＳ Ｐゴシック" charset="-128"/>
                <a:cs typeface="ＭＳ Ｐゴシック" charset="-128"/>
              </a:rPr>
              <a:t> при </a:t>
            </a:r>
            <a:r>
              <a:rPr lang="ru-RU" altLang="fr-FR" sz="1600" b="1" dirty="0" err="1" smtClean="0">
                <a:solidFill>
                  <a:schemeClr val="dk1"/>
                </a:solidFill>
                <a:ea typeface="ＭＳ Ｐゴシック" charset="-128"/>
                <a:cs typeface="ＭＳ Ｐゴシック" charset="-128"/>
              </a:rPr>
              <a:t>низькій</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концентрації</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поблизу</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межі</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виявлення</a:t>
            </a:r>
            <a:r>
              <a:rPr lang="ru-RU" altLang="fr-FR" sz="1600" b="1" dirty="0" smtClean="0">
                <a:solidFill>
                  <a:schemeClr val="dk1"/>
                </a:solidFill>
                <a:ea typeface="ＭＳ Ｐゴシック" charset="-128"/>
                <a:cs typeface="ＭＳ Ｐゴシック" charset="-128"/>
              </a:rPr>
              <a:t> </a:t>
            </a:r>
            <a:r>
              <a:rPr lang="ru-RU" altLang="fr-FR" sz="1600" b="1" dirty="0" err="1" smtClean="0">
                <a:solidFill>
                  <a:schemeClr val="dk1"/>
                </a:solidFill>
                <a:ea typeface="ＭＳ Ｐゴシック" charset="-128"/>
                <a:cs typeface="ＭＳ Ｐゴシック" charset="-128"/>
              </a:rPr>
              <a:t>аналізу</a:t>
            </a:r>
            <a:endParaRPr lang="en-US" sz="1600" b="1"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49" y="1468412"/>
            <a:ext cx="2806043" cy="1970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7743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499991" y="1407166"/>
            <a:ext cx="4463703" cy="3533660"/>
          </a:xfrm>
          <a:prstGeom prst="rect">
            <a:avLst/>
          </a:prstGeom>
        </p:spPr>
        <p:txBody>
          <a:bodyPr wrap="square">
            <a:spAutoFit/>
          </a:bodyPr>
          <a:lstStyle/>
          <a:p>
            <a:pPr algn="ctr"/>
            <a:r>
              <a:rPr lang="ru-RU" sz="1600" b="1" dirty="0" err="1" smtClean="0"/>
              <a:t>Результати</a:t>
            </a:r>
            <a:r>
              <a:rPr lang="ru-RU" sz="1600" b="1" dirty="0" smtClean="0"/>
              <a:t> </a:t>
            </a:r>
            <a:r>
              <a:rPr lang="ru-RU" sz="1600" b="1" dirty="0" err="1" smtClean="0"/>
              <a:t>досліджень</a:t>
            </a:r>
            <a:r>
              <a:rPr lang="ru-RU" sz="1600" b="1" dirty="0" smtClean="0"/>
              <a:t> </a:t>
            </a:r>
            <a:r>
              <a:rPr lang="ru-RU" sz="1600" b="1" dirty="0" err="1" smtClean="0"/>
              <a:t>перехресного</a:t>
            </a:r>
            <a:r>
              <a:rPr lang="ru-RU" sz="1600" b="1" dirty="0" smtClean="0"/>
              <a:t> </a:t>
            </a:r>
            <a:r>
              <a:rPr lang="ru-RU" sz="1600" b="1" dirty="0" err="1" smtClean="0"/>
              <a:t>забруднення</a:t>
            </a:r>
            <a:r>
              <a:rPr lang="ru-RU" sz="1600" b="1" dirty="0" smtClean="0"/>
              <a:t> та </a:t>
            </a:r>
            <a:r>
              <a:rPr lang="ru-RU" sz="1600" b="1" dirty="0" err="1" smtClean="0"/>
              <a:t>перенесення</a:t>
            </a:r>
            <a:r>
              <a:rPr lang="ru-RU" sz="1600" b="1" dirty="0" smtClean="0"/>
              <a:t>, </a:t>
            </a:r>
            <a:r>
              <a:rPr lang="ru-RU" sz="1600" b="1" dirty="0" err="1" smtClean="0"/>
              <a:t>отримані</a:t>
            </a:r>
            <a:r>
              <a:rPr lang="ru-RU" sz="1600" b="1" dirty="0" smtClean="0"/>
              <a:t> за </a:t>
            </a:r>
            <a:r>
              <a:rPr lang="ru-RU" sz="1600" b="1" dirty="0" err="1" smtClean="0"/>
              <a:t>допомогою</a:t>
            </a:r>
            <a:r>
              <a:rPr lang="ru-RU" sz="1600" b="1" dirty="0" smtClean="0"/>
              <a:t> </a:t>
            </a:r>
            <a:r>
              <a:rPr lang="ru-RU" sz="1600" b="1" dirty="0" err="1" smtClean="0"/>
              <a:t>ELITe</a:t>
            </a:r>
            <a:r>
              <a:rPr lang="ru-RU" sz="1600" b="1" dirty="0" smtClean="0"/>
              <a:t> </a:t>
            </a:r>
            <a:r>
              <a:rPr lang="ru-RU" sz="1600" b="1" dirty="0" err="1" smtClean="0"/>
              <a:t>InGenius</a:t>
            </a:r>
            <a:r>
              <a:rPr lang="ru-RU" sz="1600" b="1" dirty="0" smtClean="0"/>
              <a:t> ™, </a:t>
            </a:r>
            <a:r>
              <a:rPr lang="ru-RU" sz="1600" b="1" dirty="0" err="1" smtClean="0"/>
              <a:t>нове</a:t>
            </a:r>
            <a:r>
              <a:rPr lang="ru-RU" sz="1600" b="1" dirty="0" smtClean="0"/>
              <a:t> </a:t>
            </a:r>
            <a:r>
              <a:rPr lang="ru-RU" sz="1600" b="1" dirty="0" err="1" smtClean="0"/>
              <a:t>рішення</a:t>
            </a:r>
            <a:r>
              <a:rPr lang="ru-RU" sz="1600" b="1" dirty="0" smtClean="0"/>
              <a:t> </a:t>
            </a:r>
            <a:r>
              <a:rPr lang="ru-RU" sz="1600" b="1" dirty="0" err="1" smtClean="0"/>
              <a:t>зразок</a:t>
            </a:r>
            <a:r>
              <a:rPr lang="ru-RU" sz="1600" b="1" dirty="0" smtClean="0"/>
              <a:t> - результат для </a:t>
            </a:r>
            <a:r>
              <a:rPr lang="ru-RU" sz="1600" b="1" dirty="0" err="1" smtClean="0"/>
              <a:t>молекулярної</a:t>
            </a:r>
            <a:r>
              <a:rPr lang="ru-RU" sz="1600" b="1" dirty="0" smtClean="0"/>
              <a:t> </a:t>
            </a:r>
            <a:r>
              <a:rPr lang="ru-RU" sz="1600" b="1" dirty="0" err="1" smtClean="0"/>
              <a:t>діагностики</a:t>
            </a:r>
            <a:r>
              <a:rPr lang="ru-RU" sz="1600" b="1" dirty="0" smtClean="0"/>
              <a:t> </a:t>
            </a:r>
            <a:r>
              <a:rPr lang="ru-RU" sz="1600" b="1" dirty="0" err="1" smtClean="0"/>
              <a:t>in</a:t>
            </a:r>
            <a:r>
              <a:rPr lang="ru-RU" sz="1600" b="1" dirty="0" smtClean="0"/>
              <a:t> </a:t>
            </a:r>
            <a:r>
              <a:rPr lang="ru-RU" sz="1600" b="1" dirty="0" err="1" smtClean="0"/>
              <a:t>vitro</a:t>
            </a:r>
            <a:endParaRPr lang="en-US" sz="1400" b="1" dirty="0" smtClean="0">
              <a:solidFill>
                <a:schemeClr val="dk1"/>
              </a:solidFill>
              <a:ea typeface="ＭＳ Ｐゴシック" charset="-128"/>
              <a:cs typeface="ＭＳ Ｐゴシック" charset="-128"/>
            </a:endParaRPr>
          </a:p>
          <a:p>
            <a:pPr marL="450850" indent="-273050" eaLnBrk="0" fontAlgn="base" hangingPunct="0">
              <a:lnSpc>
                <a:spcPct val="114000"/>
              </a:lnSpc>
              <a:spcBef>
                <a:spcPct val="0"/>
              </a:spcBef>
              <a:spcAft>
                <a:spcPct val="0"/>
              </a:spcAft>
              <a:buSzPts val="1000"/>
              <a:buBlip>
                <a:blip r:embed="rId3"/>
              </a:buBlip>
            </a:pPr>
            <a:r>
              <a:rPr lang="ru-RU" sz="1400" dirty="0" smtClean="0">
                <a:solidFill>
                  <a:schemeClr val="dk1"/>
                </a:solidFill>
                <a:ea typeface="ＭＳ Ｐゴシック" charset="-128"/>
                <a:cs typeface="ＭＳ Ｐゴシック" charset="-128"/>
              </a:rPr>
              <a:t>Два </a:t>
            </a:r>
            <a:r>
              <a:rPr lang="ru-RU" sz="1400" dirty="0" err="1" smtClean="0">
                <a:solidFill>
                  <a:schemeClr val="dk1"/>
                </a:solidFill>
                <a:ea typeface="ＭＳ Ｐゴシック" charset="-128"/>
                <a:cs typeface="ＭＳ Ｐゴシック" charset="-128"/>
              </a:rPr>
              <a:t>дослідження</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проведені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з</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висококонцентрованими</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зразками</a:t>
            </a:r>
            <a:r>
              <a:rPr lang="ru-RU" sz="1400" dirty="0" smtClean="0">
                <a:solidFill>
                  <a:schemeClr val="dk1"/>
                </a:solidFill>
                <a:ea typeface="ＭＳ Ｐゴシック" charset="-128"/>
                <a:cs typeface="ＭＳ Ｐゴシック" charset="-128"/>
              </a:rPr>
              <a:t> та </a:t>
            </a:r>
            <a:r>
              <a:rPr lang="ru-RU" sz="1400" dirty="0" err="1" smtClean="0">
                <a:solidFill>
                  <a:schemeClr val="dk1"/>
                </a:solidFill>
                <a:ea typeface="ＭＳ Ｐゴシック" charset="-128"/>
                <a:cs typeface="ＭＳ Ｐゴシック" charset="-128"/>
              </a:rPr>
              <a:t>відповідно</a:t>
            </a:r>
            <a:r>
              <a:rPr lang="ru-RU" sz="1400" dirty="0" smtClean="0">
                <a:solidFill>
                  <a:schemeClr val="dk1"/>
                </a:solidFill>
                <a:ea typeface="ＭＳ Ｐゴシック" charset="-128"/>
                <a:cs typeface="ＭＳ Ｐゴシック" charset="-128"/>
              </a:rPr>
              <a:t> до </a:t>
            </a:r>
            <a:r>
              <a:rPr lang="ru-RU" sz="1400" dirty="0" err="1" smtClean="0">
                <a:solidFill>
                  <a:schemeClr val="dk1"/>
                </a:solidFill>
                <a:ea typeface="ＭＳ Ｐゴシック" charset="-128"/>
                <a:cs typeface="ＭＳ Ｐゴシック" charset="-128"/>
              </a:rPr>
              <a:t>вимог</a:t>
            </a:r>
            <a:r>
              <a:rPr lang="ru-RU" sz="1400" dirty="0" smtClean="0">
                <a:solidFill>
                  <a:schemeClr val="dk1"/>
                </a:solidFill>
                <a:ea typeface="ＭＳ Ｐゴシック" charset="-128"/>
                <a:cs typeface="ＭＳ Ｐゴシック" charset="-128"/>
              </a:rPr>
              <a:t> FDA</a:t>
            </a:r>
          </a:p>
          <a:p>
            <a:pPr marL="450850" indent="-273050" eaLnBrk="0" fontAlgn="base" hangingPunct="0">
              <a:lnSpc>
                <a:spcPct val="114000"/>
              </a:lnSpc>
              <a:spcBef>
                <a:spcPct val="0"/>
              </a:spcBef>
              <a:spcAft>
                <a:spcPct val="0"/>
              </a:spcAft>
              <a:buSzPts val="1000"/>
              <a:buBlip>
                <a:blip r:embed="rId3"/>
              </a:buBlip>
            </a:pPr>
            <a:r>
              <a:rPr lang="ru-RU" sz="1400" dirty="0" smtClean="0">
                <a:solidFill>
                  <a:schemeClr val="dk1"/>
                </a:solidFill>
                <a:ea typeface="ＭＳ Ｐゴシック" charset="-128"/>
                <a:cs typeface="ＭＳ Ｐゴシック" charset="-128"/>
              </a:rPr>
              <a:t> Один у </a:t>
            </a:r>
            <a:r>
              <a:rPr lang="ru-RU" sz="1400" dirty="0" err="1" smtClean="0">
                <a:solidFill>
                  <a:schemeClr val="dk1"/>
                </a:solidFill>
                <a:ea typeface="ＭＳ Ｐゴシック" charset="-128"/>
                <a:cs typeface="ＭＳ Ｐゴシック" charset="-128"/>
              </a:rPr>
              <a:t>бактеріології</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з</a:t>
            </a:r>
            <a:r>
              <a:rPr lang="ru-RU" sz="1400" dirty="0" smtClean="0">
                <a:solidFill>
                  <a:schemeClr val="dk1"/>
                </a:solidFill>
                <a:ea typeface="ＭＳ Ｐゴシック" charset="-128"/>
                <a:cs typeface="ＭＳ Ｐゴシック" charset="-128"/>
              </a:rPr>
              <a:t> MRSA</a:t>
            </a:r>
          </a:p>
          <a:p>
            <a:pPr marL="450850" indent="-273050" eaLnBrk="0" fontAlgn="base" hangingPunct="0">
              <a:lnSpc>
                <a:spcPct val="114000"/>
              </a:lnSpc>
              <a:spcBef>
                <a:spcPct val="0"/>
              </a:spcBef>
              <a:spcAft>
                <a:spcPct val="0"/>
              </a:spcAft>
              <a:buSzPts val="1000"/>
              <a:buBlip>
                <a:blip r:embed="rId3"/>
              </a:buBlip>
            </a:pPr>
            <a:r>
              <a:rPr lang="ru-RU" sz="1400" dirty="0" smtClean="0">
                <a:solidFill>
                  <a:schemeClr val="dk1"/>
                </a:solidFill>
                <a:ea typeface="ＭＳ Ｐゴシック" charset="-128"/>
                <a:cs typeface="ＭＳ Ｐゴシック" charset="-128"/>
              </a:rPr>
              <a:t> Один у </a:t>
            </a:r>
            <a:r>
              <a:rPr lang="ru-RU" sz="1400" dirty="0" err="1" smtClean="0">
                <a:solidFill>
                  <a:schemeClr val="dk1"/>
                </a:solidFill>
                <a:ea typeface="ＭＳ Ｐゴシック" charset="-128"/>
                <a:cs typeface="ＭＳ Ｐゴシック" charset="-128"/>
              </a:rPr>
              <a:t>вірусології</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зі</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зразками</a:t>
            </a:r>
            <a:r>
              <a:rPr lang="ru-RU" sz="1400" dirty="0" smtClean="0">
                <a:solidFill>
                  <a:schemeClr val="dk1"/>
                </a:solidFill>
                <a:ea typeface="ＭＳ Ｐゴシック" charset="-128"/>
                <a:cs typeface="ＭＳ Ｐゴシック" charset="-128"/>
              </a:rPr>
              <a:t> CMV</a:t>
            </a:r>
          </a:p>
          <a:p>
            <a:pPr marL="450850" indent="-273050" eaLnBrk="0" fontAlgn="base" hangingPunct="0">
              <a:lnSpc>
                <a:spcPct val="114000"/>
              </a:lnSpc>
              <a:spcBef>
                <a:spcPct val="0"/>
              </a:spcBef>
              <a:spcAft>
                <a:spcPct val="0"/>
              </a:spcAft>
              <a:buSzPts val="1000"/>
              <a:buBlip>
                <a:blip r:embed="rId3"/>
              </a:buBlip>
            </a:pPr>
            <a:r>
              <a:rPr lang="ru-RU" sz="1400" b="1" dirty="0" err="1" smtClean="0">
                <a:solidFill>
                  <a:schemeClr val="dk1"/>
                </a:solidFill>
                <a:ea typeface="ＭＳ Ｐゴシック" charset="-128"/>
                <a:cs typeface="ＭＳ Ｐゴシック" charset="-128"/>
              </a:rPr>
              <a:t>Повна</a:t>
            </a:r>
            <a:r>
              <a:rPr lang="ru-RU" sz="1400" b="1" dirty="0" smtClean="0">
                <a:solidFill>
                  <a:schemeClr val="dk1"/>
                </a:solidFill>
                <a:ea typeface="ＭＳ Ｐゴシック" charset="-128"/>
                <a:cs typeface="ＭＳ Ｐゴシック" charset="-128"/>
              </a:rPr>
              <a:t> </a:t>
            </a:r>
            <a:r>
              <a:rPr lang="ru-RU" sz="1400" b="1" dirty="0" err="1" smtClean="0">
                <a:solidFill>
                  <a:schemeClr val="dk1"/>
                </a:solidFill>
                <a:ea typeface="ＭＳ Ｐゴシック" charset="-128"/>
                <a:cs typeface="ＭＳ Ｐゴシック" charset="-128"/>
              </a:rPr>
              <a:t>відсутність</a:t>
            </a:r>
            <a:r>
              <a:rPr lang="ru-RU" sz="1400" b="1" dirty="0" smtClean="0">
                <a:solidFill>
                  <a:schemeClr val="dk1"/>
                </a:solidFill>
                <a:ea typeface="ＭＳ Ｐゴシック" charset="-128"/>
                <a:cs typeface="ＭＳ Ｐゴシック" charset="-128"/>
              </a:rPr>
              <a:t> </a:t>
            </a:r>
            <a:r>
              <a:rPr lang="ru-RU" sz="1400" b="1" dirty="0" err="1" smtClean="0">
                <a:solidFill>
                  <a:schemeClr val="dk1"/>
                </a:solidFill>
                <a:ea typeface="ＭＳ Ｐゴシック" charset="-128"/>
                <a:cs typeface="ＭＳ Ｐゴシック" charset="-128"/>
              </a:rPr>
              <a:t>перенесення</a:t>
            </a:r>
            <a:r>
              <a:rPr lang="ru-RU" sz="1400" b="1" dirty="0" smtClean="0">
                <a:solidFill>
                  <a:schemeClr val="dk1"/>
                </a:solidFill>
                <a:ea typeface="ＭＳ Ｐゴシック" charset="-128"/>
                <a:cs typeface="ＭＳ Ｐゴシック" charset="-128"/>
              </a:rPr>
              <a:t> та </a:t>
            </a:r>
            <a:r>
              <a:rPr lang="ru-RU" sz="1400" b="1" dirty="0" err="1" smtClean="0">
                <a:solidFill>
                  <a:schemeClr val="dk1"/>
                </a:solidFill>
                <a:ea typeface="ＭＳ Ｐゴシック" charset="-128"/>
                <a:cs typeface="ＭＳ Ｐゴシック" charset="-128"/>
              </a:rPr>
              <a:t>перехресного</a:t>
            </a:r>
            <a:r>
              <a:rPr lang="ru-RU" sz="1400" b="1" dirty="0" smtClean="0">
                <a:solidFill>
                  <a:schemeClr val="dk1"/>
                </a:solidFill>
                <a:ea typeface="ＭＳ Ｐゴシック" charset="-128"/>
                <a:cs typeface="ＭＳ Ｐゴシック" charset="-128"/>
              </a:rPr>
              <a:t> </a:t>
            </a:r>
            <a:r>
              <a:rPr lang="ru-RU" sz="1400" b="1" dirty="0" err="1" smtClean="0">
                <a:solidFill>
                  <a:schemeClr val="dk1"/>
                </a:solidFill>
                <a:ea typeface="ＭＳ Ｐゴシック" charset="-128"/>
                <a:cs typeface="ＭＳ Ｐゴシック" charset="-128"/>
              </a:rPr>
              <a:t>забруднення</a:t>
            </a:r>
            <a:r>
              <a:rPr lang="ru-RU" sz="1400" b="1" dirty="0" smtClean="0">
                <a:solidFill>
                  <a:schemeClr val="dk1"/>
                </a:solidFill>
                <a:ea typeface="ＭＳ Ｐゴシック" charset="-128"/>
                <a:cs typeface="ＭＳ Ｐゴシック" charset="-128"/>
              </a:rPr>
              <a:t> </a:t>
            </a:r>
            <a:r>
              <a:rPr lang="ru-RU" sz="1400" b="1" dirty="0" err="1" smtClean="0">
                <a:solidFill>
                  <a:schemeClr val="dk1"/>
                </a:solidFill>
                <a:ea typeface="ＭＳ Ｐゴシック" charset="-128"/>
                <a:cs typeface="ＭＳ Ｐゴシック" charset="-128"/>
              </a:rPr>
              <a:t>навіть</a:t>
            </a:r>
            <a:r>
              <a:rPr lang="ru-RU" sz="1400" b="1" dirty="0" smtClean="0">
                <a:solidFill>
                  <a:schemeClr val="dk1"/>
                </a:solidFill>
                <a:ea typeface="ＭＳ Ｐゴシック" charset="-128"/>
                <a:cs typeface="ＭＳ Ｐゴシック" charset="-128"/>
              </a:rPr>
              <a:t> при </a:t>
            </a:r>
            <a:r>
              <a:rPr lang="ru-RU" sz="1400" b="1" dirty="0" err="1" smtClean="0">
                <a:solidFill>
                  <a:schemeClr val="dk1"/>
                </a:solidFill>
                <a:ea typeface="ＭＳ Ｐゴシック" charset="-128"/>
                <a:cs typeface="ＭＳ Ｐゴシック" charset="-128"/>
              </a:rPr>
              <a:t>високопозитивних</a:t>
            </a:r>
            <a:r>
              <a:rPr lang="ru-RU" sz="1400" b="1" dirty="0" smtClean="0">
                <a:solidFill>
                  <a:schemeClr val="dk1"/>
                </a:solidFill>
                <a:ea typeface="ＭＳ Ｐゴシック" charset="-128"/>
                <a:cs typeface="ＭＳ Ｐゴシック" charset="-128"/>
              </a:rPr>
              <a:t> </a:t>
            </a:r>
            <a:r>
              <a:rPr lang="ru-RU" sz="1400" b="1" dirty="0" err="1" smtClean="0">
                <a:solidFill>
                  <a:schemeClr val="dk1"/>
                </a:solidFill>
                <a:ea typeface="ＭＳ Ｐゴシック" charset="-128"/>
                <a:cs typeface="ＭＳ Ｐゴシック" charset="-128"/>
              </a:rPr>
              <a:t>зразках</a:t>
            </a:r>
            <a:endParaRPr lang="en-US" sz="1400" b="1" dirty="0">
              <a:solidFill>
                <a:schemeClr val="dk1"/>
              </a:solidFill>
              <a:ea typeface="ＭＳ Ｐゴシック" charset="-128"/>
              <a:cs typeface="ＭＳ Ｐゴシック" charset="-128"/>
            </a:endParaRPr>
          </a:p>
          <a:p>
            <a:pPr marL="177800" algn="ctr" eaLnBrk="0" fontAlgn="base" hangingPunct="0">
              <a:lnSpc>
                <a:spcPct val="114000"/>
              </a:lnSpc>
              <a:spcBef>
                <a:spcPct val="0"/>
              </a:spcBef>
              <a:spcAft>
                <a:spcPct val="0"/>
              </a:spcAft>
              <a:buSzPts val="1000"/>
            </a:pPr>
            <a:r>
              <a:rPr lang="ru-RU" sz="1400" dirty="0" smtClean="0">
                <a:solidFill>
                  <a:schemeClr val="dk1"/>
                </a:solidFill>
                <a:ea typeface="ＭＳ Ｐゴシック" charset="-128"/>
                <a:cs typeface="ＭＳ Ｐゴシック" charset="-128"/>
              </a:rPr>
              <a:t>100% </a:t>
            </a:r>
            <a:r>
              <a:rPr lang="ru-RU" sz="1400" dirty="0" err="1" smtClean="0">
                <a:solidFill>
                  <a:schemeClr val="dk1"/>
                </a:solidFill>
                <a:ea typeface="ＭＳ Ｐゴシック" charset="-128"/>
                <a:cs typeface="ＭＳ Ｐゴシック" charset="-128"/>
              </a:rPr>
              <a:t>відповідність</a:t>
            </a:r>
            <a:r>
              <a:rPr lang="ru-RU" sz="1400" dirty="0" smtClean="0">
                <a:solidFill>
                  <a:schemeClr val="dk1"/>
                </a:solidFill>
                <a:ea typeface="ＭＳ Ｐゴシック" charset="-128"/>
                <a:cs typeface="ＭＳ Ｐゴシック" charset="-128"/>
              </a:rPr>
              <a:t> </a:t>
            </a:r>
            <a:r>
              <a:rPr lang="ru-RU" sz="1400" dirty="0" err="1" smtClean="0">
                <a:solidFill>
                  <a:schemeClr val="dk1"/>
                </a:solidFill>
                <a:ea typeface="ＭＳ Ｐゴシック" charset="-128"/>
                <a:cs typeface="ＭＳ Ｐゴシック" charset="-128"/>
              </a:rPr>
              <a:t>очікуваним</a:t>
            </a:r>
            <a:r>
              <a:rPr lang="ru-RU" sz="1400" dirty="0" smtClean="0">
                <a:solidFill>
                  <a:schemeClr val="dk1"/>
                </a:solidFill>
                <a:ea typeface="ＭＳ Ｐゴシック" charset="-128"/>
                <a:cs typeface="ＭＳ Ｐゴシック" charset="-128"/>
              </a:rPr>
              <a:t> результатам</a:t>
            </a:r>
            <a:endParaRPr lang="en-US" sz="1400" dirty="0" smtClean="0">
              <a:solidFill>
                <a:schemeClr val="dk1"/>
              </a:solidFill>
              <a:ea typeface="ＭＳ Ｐゴシック" charset="-128"/>
              <a:cs typeface="ＭＳ Ｐゴシック" charset="-128"/>
            </a:endParaRPr>
          </a:p>
        </p:txBody>
      </p:sp>
      <p:sp>
        <p:nvSpPr>
          <p:cNvPr id="7" name="ZoneTexte 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
        <p:nvSpPr>
          <p:cNvPr id="11" name="Titre 1"/>
          <p:cNvSpPr txBox="1">
            <a:spLocks/>
          </p:cNvSpPr>
          <p:nvPr/>
        </p:nvSpPr>
        <p:spPr>
          <a:xfrm>
            <a:off x="0" y="238408"/>
            <a:ext cx="9377916" cy="99130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err="1" smtClean="0">
                <a:solidFill>
                  <a:schemeClr val="bg1">
                    <a:lumMod val="50000"/>
                  </a:schemeClr>
                </a:solidFill>
              </a:rPr>
              <a:t>Дослідження</a:t>
            </a:r>
            <a:r>
              <a:rPr lang="ru-RU" sz="3600" dirty="0" smtClean="0">
                <a:solidFill>
                  <a:schemeClr val="bg1">
                    <a:lumMod val="50000"/>
                  </a:schemeClr>
                </a:solidFill>
              </a:rPr>
              <a:t> </a:t>
            </a:r>
            <a:r>
              <a:rPr lang="ru-RU" sz="3600" dirty="0" err="1" smtClean="0">
                <a:solidFill>
                  <a:schemeClr val="bg1">
                    <a:lumMod val="50000"/>
                  </a:schemeClr>
                </a:solidFill>
              </a:rPr>
              <a:t>перехресного</a:t>
            </a:r>
            <a:r>
              <a:rPr lang="ru-RU" sz="3600" dirty="0" smtClean="0">
                <a:solidFill>
                  <a:schemeClr val="bg1">
                    <a:lumMod val="50000"/>
                  </a:schemeClr>
                </a:solidFill>
              </a:rPr>
              <a:t> </a:t>
            </a:r>
            <a:r>
              <a:rPr lang="ru-RU" sz="3600" dirty="0" err="1" smtClean="0">
                <a:solidFill>
                  <a:schemeClr val="bg1">
                    <a:lumMod val="50000"/>
                  </a:schemeClr>
                </a:solidFill>
              </a:rPr>
              <a:t>забруднення</a:t>
            </a:r>
            <a:r>
              <a:rPr lang="ru-RU" sz="3600" dirty="0" smtClean="0">
                <a:solidFill>
                  <a:schemeClr val="bg1">
                    <a:lumMod val="50000"/>
                  </a:schemeClr>
                </a:solidFill>
              </a:rPr>
              <a:t> - 19-й ESCV</a:t>
            </a:r>
            <a:endParaRPr lang="en-US" sz="3600" dirty="0" smtClean="0">
              <a:solidFill>
                <a:schemeClr val="bg1">
                  <a:lumMod val="50000"/>
                </a:schemeClr>
              </a:solidFill>
            </a:endParaRPr>
          </a:p>
        </p:txBody>
      </p:sp>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b="878"/>
          <a:stretch/>
        </p:blipFill>
        <p:spPr>
          <a:xfrm>
            <a:off x="471035" y="1381408"/>
            <a:ext cx="3345962" cy="468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0142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à coins arrondis 60"/>
          <p:cNvSpPr/>
          <p:nvPr/>
        </p:nvSpPr>
        <p:spPr>
          <a:xfrm>
            <a:off x="796836" y="4353791"/>
            <a:ext cx="7560000" cy="1227185"/>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60" name="Rectangle à coins arrondis 59"/>
          <p:cNvSpPr/>
          <p:nvPr/>
        </p:nvSpPr>
        <p:spPr>
          <a:xfrm>
            <a:off x="796836" y="2998873"/>
            <a:ext cx="7560000" cy="1227185"/>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58" name="Rectangle à coins arrondis 57"/>
          <p:cNvSpPr/>
          <p:nvPr/>
        </p:nvSpPr>
        <p:spPr>
          <a:xfrm>
            <a:off x="796836" y="1638128"/>
            <a:ext cx="7560000" cy="1227185"/>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0" name="Flèche vers le bas 29"/>
          <p:cNvSpPr/>
          <p:nvPr/>
        </p:nvSpPr>
        <p:spPr>
          <a:xfrm>
            <a:off x="796836" y="1638128"/>
            <a:ext cx="1686917" cy="4610272"/>
          </a:xfrm>
          <a:prstGeom prst="downArrow">
            <a:avLst>
              <a:gd name="adj1" fmla="val 84193"/>
              <a:gd name="adj2" fmla="val 30571"/>
            </a:avLst>
          </a:prstGeom>
          <a:gradFill>
            <a:gsLst>
              <a:gs pos="5000">
                <a:schemeClr val="lt1">
                  <a:tint val="40000"/>
                  <a:satMod val="350000"/>
                  <a:alpha val="10000"/>
                </a:schemeClr>
              </a:gs>
              <a:gs pos="40000">
                <a:schemeClr val="lt1">
                  <a:tint val="45000"/>
                  <a:shade val="99000"/>
                  <a:satMod val="350000"/>
                  <a:alpha val="40000"/>
                </a:schemeClr>
              </a:gs>
              <a:gs pos="100000">
                <a:schemeClr val="lt1">
                  <a:shade val="20000"/>
                  <a:satMod val="255000"/>
                  <a:alpha val="40000"/>
                </a:schemeClr>
              </a:gs>
            </a:gsLst>
          </a:gradFill>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fr-FR" sz="1100">
              <a:solidFill>
                <a:prstClr val="white"/>
              </a:solidFill>
            </a:endParaRPr>
          </a:p>
        </p:txBody>
      </p:sp>
      <p:sp>
        <p:nvSpPr>
          <p:cNvPr id="11" name="Titre 1"/>
          <p:cNvSpPr txBox="1">
            <a:spLocks/>
          </p:cNvSpPr>
          <p:nvPr/>
        </p:nvSpPr>
        <p:spPr>
          <a:xfrm>
            <a:off x="1371600" y="30480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600" dirty="0" smtClean="0">
                <a:solidFill>
                  <a:schemeClr val="bg1">
                    <a:lumMod val="50000"/>
                  </a:schemeClr>
                </a:solidFill>
              </a:rPr>
              <a:t>Початкове дослідження</a:t>
            </a:r>
            <a:endParaRPr lang="en-US" sz="3600" dirty="0" smtClean="0">
              <a:solidFill>
                <a:schemeClr val="bg1">
                  <a:lumMod val="50000"/>
                </a:schemeClr>
              </a:solidFill>
            </a:endParaRPr>
          </a:p>
        </p:txBody>
      </p:sp>
      <p:cxnSp>
        <p:nvCxnSpPr>
          <p:cNvPr id="12" name="Connecteur droit 6"/>
          <p:cNvCxnSpPr/>
          <p:nvPr/>
        </p:nvCxnSpPr>
        <p:spPr>
          <a:xfrm>
            <a:off x="4500563" y="1154113"/>
            <a:ext cx="4643437"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2884233" y="4572000"/>
            <a:ext cx="5215883" cy="828000"/>
          </a:xfrm>
          <a:prstGeom prst="roundRect">
            <a:avLst/>
          </a:prstGeom>
          <a:solidFill>
            <a:schemeClr val="bg1">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200" dirty="0" err="1" smtClean="0">
                <a:solidFill>
                  <a:schemeClr val="bg1"/>
                </a:solidFill>
                <a:ea typeface="ＭＳ Ｐゴシック" panose="020B0600070205080204" pitchFamily="34" charset="-128"/>
              </a:rPr>
              <a:t>Оцінка</a:t>
            </a:r>
            <a:r>
              <a:rPr lang="ru-RU" sz="1200" dirty="0" smtClean="0">
                <a:solidFill>
                  <a:schemeClr val="bg1"/>
                </a:solidFill>
                <a:ea typeface="ＭＳ Ｐゴシック" panose="020B0600070205080204" pitchFamily="34" charset="-128"/>
              </a:rPr>
              <a:t> </a:t>
            </a:r>
            <a:r>
              <a:rPr lang="ru-RU" sz="1200" dirty="0" err="1" smtClean="0">
                <a:solidFill>
                  <a:schemeClr val="bg1"/>
                </a:solidFill>
                <a:ea typeface="ＭＳ Ｐゴシック" panose="020B0600070205080204" pitchFamily="34" charset="-128"/>
              </a:rPr>
              <a:t>перенесення</a:t>
            </a:r>
            <a:r>
              <a:rPr lang="ru-RU" sz="1200" dirty="0" smtClean="0">
                <a:solidFill>
                  <a:schemeClr val="bg1"/>
                </a:solidFill>
                <a:ea typeface="ＭＳ Ｐゴシック" panose="020B0600070205080204" pitchFamily="34" charset="-128"/>
              </a:rPr>
              <a:t> та </a:t>
            </a:r>
            <a:r>
              <a:rPr lang="ru-RU" sz="1200" dirty="0" err="1" smtClean="0">
                <a:solidFill>
                  <a:schemeClr val="bg1"/>
                </a:solidFill>
                <a:ea typeface="ＭＳ Ｐゴシック" panose="020B0600070205080204" pitchFamily="34" charset="-128"/>
              </a:rPr>
              <a:t>перехресного</a:t>
            </a:r>
            <a:r>
              <a:rPr lang="ru-RU" sz="1200" dirty="0" smtClean="0">
                <a:solidFill>
                  <a:schemeClr val="bg1"/>
                </a:solidFill>
                <a:ea typeface="ＭＳ Ｐゴシック" panose="020B0600070205080204" pitchFamily="34" charset="-128"/>
              </a:rPr>
              <a:t> </a:t>
            </a:r>
            <a:r>
              <a:rPr lang="ru-RU" sz="1200" dirty="0" err="1" smtClean="0">
                <a:solidFill>
                  <a:schemeClr val="bg1"/>
                </a:solidFill>
                <a:ea typeface="ＭＳ Ｐゴシック" panose="020B0600070205080204" pitchFamily="34" charset="-128"/>
              </a:rPr>
              <a:t>забруднення</a:t>
            </a:r>
            <a:endParaRPr lang="fr-FR" sz="1200" dirty="0">
              <a:solidFill>
                <a:schemeClr val="bg1"/>
              </a:solidFill>
              <a:ea typeface="ＭＳ Ｐゴシック" panose="020B0600070205080204" pitchFamily="34" charset="-128"/>
            </a:endParaRPr>
          </a:p>
        </p:txBody>
      </p:sp>
      <p:sp>
        <p:nvSpPr>
          <p:cNvPr id="31" name="Rectangle à coins arrondis 30"/>
          <p:cNvSpPr/>
          <p:nvPr/>
        </p:nvSpPr>
        <p:spPr>
          <a:xfrm>
            <a:off x="2884233" y="1818620"/>
            <a:ext cx="2340000" cy="828000"/>
          </a:xfrm>
          <a:prstGeom prst="roundRect">
            <a:avLst/>
          </a:prstGeom>
          <a:gradFill>
            <a:gsLst>
              <a:gs pos="0">
                <a:schemeClr val="accent2"/>
              </a:gs>
              <a:gs pos="4480">
                <a:schemeClr val="accent2"/>
              </a:gs>
              <a:gs pos="80000">
                <a:schemeClr val="accent2"/>
              </a:gs>
              <a:gs pos="100000">
                <a:schemeClr val="accent2"/>
              </a:gs>
            </a:gsLst>
          </a:gra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ru-RU" sz="1200" dirty="0" smtClean="0"/>
              <a:t>30 </a:t>
            </a:r>
            <a:r>
              <a:rPr lang="ru-RU" sz="1200" dirty="0" err="1" smtClean="0"/>
              <a:t>високопозитивних</a:t>
            </a:r>
            <a:r>
              <a:rPr lang="ru-RU" sz="1200" dirty="0" smtClean="0"/>
              <a:t> </a:t>
            </a:r>
            <a:r>
              <a:rPr lang="ru-RU" sz="1200" dirty="0" err="1" smtClean="0"/>
              <a:t>зразків</a:t>
            </a:r>
            <a:endParaRPr lang="ru-RU" sz="1200" dirty="0" smtClean="0"/>
          </a:p>
          <a:p>
            <a:pPr algn="ctr"/>
            <a:r>
              <a:rPr lang="ru-RU" sz="1200" dirty="0" smtClean="0"/>
              <a:t> 107 КУО / мл</a:t>
            </a:r>
            <a:endParaRPr lang="fr-FR" sz="1200" dirty="0">
              <a:solidFill>
                <a:schemeClr val="lt1"/>
              </a:solidFill>
            </a:endParaRPr>
          </a:p>
        </p:txBody>
      </p:sp>
      <p:sp>
        <p:nvSpPr>
          <p:cNvPr id="32" name="Rectangle à coins arrondis 31"/>
          <p:cNvSpPr/>
          <p:nvPr/>
        </p:nvSpPr>
        <p:spPr>
          <a:xfrm>
            <a:off x="5781888" y="1829020"/>
            <a:ext cx="2340000" cy="82800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uk-UA" sz="1200" dirty="0" smtClean="0"/>
              <a:t>90 негативних зразків</a:t>
            </a:r>
          </a:p>
        </p:txBody>
      </p:sp>
      <p:sp>
        <p:nvSpPr>
          <p:cNvPr id="40" name="Rectangle à coins arrondis 39"/>
          <p:cNvSpPr/>
          <p:nvPr/>
        </p:nvSpPr>
        <p:spPr>
          <a:xfrm>
            <a:off x="2884233" y="3147081"/>
            <a:ext cx="2340000" cy="828000"/>
          </a:xfrm>
          <a:prstGeom prst="roundRect">
            <a:avLst/>
          </a:prstGeom>
          <a:gradFill flip="none" rotWithShape="1">
            <a:gsLst>
              <a:gs pos="60000">
                <a:srgbClr val="3B7CCA"/>
              </a:gs>
              <a:gs pos="80000">
                <a:schemeClr val="accent2"/>
              </a:gs>
              <a:gs pos="40000">
                <a:schemeClr val="accent2"/>
              </a:gs>
              <a:gs pos="20000">
                <a:srgbClr val="3B7CCA"/>
              </a:gs>
              <a:gs pos="0">
                <a:schemeClr val="accent2"/>
              </a:gs>
              <a:gs pos="100000">
                <a:srgbClr val="3B7CCA"/>
              </a:gs>
            </a:gsLst>
            <a:lin ang="0" scaled="0"/>
            <a:tileRect/>
          </a:gra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ru-RU" sz="1200" b="1" dirty="0" smtClean="0"/>
              <a:t>протокол 1</a:t>
            </a:r>
          </a:p>
          <a:p>
            <a:pPr algn="ctr"/>
            <a:r>
              <a:rPr lang="ru-RU" sz="1200" b="1" dirty="0" smtClean="0"/>
              <a:t>  5 </a:t>
            </a:r>
            <a:r>
              <a:rPr lang="ru-RU" sz="1200" b="1" dirty="0" err="1" smtClean="0"/>
              <a:t>прогонів</a:t>
            </a:r>
            <a:r>
              <a:rPr lang="ru-RU" sz="1200" b="1" dirty="0" smtClean="0"/>
              <a:t> </a:t>
            </a:r>
            <a:r>
              <a:rPr lang="ru-RU" sz="1200" b="1" dirty="0" err="1" smtClean="0"/>
              <a:t>з</a:t>
            </a:r>
            <a:r>
              <a:rPr lang="ru-RU" sz="1200" b="1" dirty="0" smtClean="0"/>
              <a:t> 12 </a:t>
            </a:r>
            <a:r>
              <a:rPr lang="ru-RU" sz="1200" b="1" dirty="0" err="1" smtClean="0"/>
              <a:t>зразків</a:t>
            </a:r>
            <a:endParaRPr lang="ru-RU" sz="1200" b="1" dirty="0" smtClean="0"/>
          </a:p>
          <a:p>
            <a:pPr algn="ctr"/>
            <a:r>
              <a:rPr lang="ru-RU" sz="1200" b="1" dirty="0" smtClean="0"/>
              <a:t>  </a:t>
            </a:r>
            <a:r>
              <a:rPr lang="ru-RU" sz="1200" b="1" dirty="0" err="1" smtClean="0"/>
              <a:t>Чергування</a:t>
            </a:r>
            <a:r>
              <a:rPr lang="ru-RU" sz="1200" b="1" dirty="0" smtClean="0"/>
              <a:t> </a:t>
            </a:r>
            <a:r>
              <a:rPr lang="ru-RU" sz="1200" b="1" dirty="0" err="1" smtClean="0"/>
              <a:t>Високий</a:t>
            </a:r>
            <a:r>
              <a:rPr lang="ru-RU" sz="1200" b="1" dirty="0" smtClean="0"/>
              <a:t> Позитив</a:t>
            </a:r>
          </a:p>
          <a:p>
            <a:pPr algn="ctr"/>
            <a:r>
              <a:rPr lang="ru-RU" sz="1200" b="1" dirty="0" smtClean="0"/>
              <a:t>  &amp; </a:t>
            </a:r>
            <a:r>
              <a:rPr lang="ru-RU" sz="1200" b="1" dirty="0" err="1" smtClean="0"/>
              <a:t>Негативний</a:t>
            </a:r>
            <a:endParaRPr lang="fr-FR" sz="1200" dirty="0">
              <a:solidFill>
                <a:schemeClr val="lt1"/>
              </a:solidFill>
            </a:endParaRPr>
          </a:p>
        </p:txBody>
      </p:sp>
      <p:sp>
        <p:nvSpPr>
          <p:cNvPr id="41" name="Rectangle à coins arrondis 40"/>
          <p:cNvSpPr/>
          <p:nvPr/>
        </p:nvSpPr>
        <p:spPr>
          <a:xfrm>
            <a:off x="5781888" y="3147081"/>
            <a:ext cx="2340000" cy="828000"/>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ru-RU" sz="1200" b="1" dirty="0" smtClean="0"/>
              <a:t>Протокол 2</a:t>
            </a:r>
          </a:p>
          <a:p>
            <a:pPr algn="ctr"/>
            <a:r>
              <a:rPr lang="ru-RU" sz="1200" b="1" dirty="0" smtClean="0"/>
              <a:t>  6 </a:t>
            </a:r>
            <a:r>
              <a:rPr lang="ru-RU" sz="1200" b="1" dirty="0" err="1" smtClean="0"/>
              <a:t>прогонів</a:t>
            </a:r>
            <a:r>
              <a:rPr lang="ru-RU" sz="1200" b="1" dirty="0" smtClean="0"/>
              <a:t> </a:t>
            </a:r>
            <a:r>
              <a:rPr lang="ru-RU" sz="1200" b="1" dirty="0" err="1" smtClean="0"/>
              <a:t>з</a:t>
            </a:r>
            <a:r>
              <a:rPr lang="ru-RU" sz="1200" b="1" dirty="0" smtClean="0"/>
              <a:t> 10 </a:t>
            </a:r>
            <a:r>
              <a:rPr lang="ru-RU" sz="1200" b="1" dirty="0" err="1" smtClean="0"/>
              <a:t>негативних</a:t>
            </a:r>
            <a:r>
              <a:rPr lang="ru-RU" sz="1200" b="1" dirty="0" smtClean="0"/>
              <a:t> </a:t>
            </a:r>
            <a:r>
              <a:rPr lang="ru-RU" sz="1200" b="1" dirty="0" err="1" smtClean="0"/>
              <a:t>зразків</a:t>
            </a:r>
            <a:r>
              <a:rPr lang="ru-RU" sz="1200" b="1" dirty="0" smtClean="0"/>
              <a:t> + </a:t>
            </a:r>
            <a:r>
              <a:rPr lang="ru-RU" sz="1200" b="1" dirty="0" err="1" smtClean="0"/>
              <a:t>позитивний</a:t>
            </a:r>
            <a:r>
              <a:rPr lang="ru-RU" sz="1200" b="1" dirty="0" smtClean="0"/>
              <a:t> </a:t>
            </a:r>
            <a:r>
              <a:rPr lang="ru-RU" sz="1200" b="1" dirty="0" err="1" smtClean="0"/>
              <a:t>і</a:t>
            </a:r>
            <a:r>
              <a:rPr lang="ru-RU" sz="1200" b="1" dirty="0" smtClean="0"/>
              <a:t> </a:t>
            </a:r>
            <a:r>
              <a:rPr lang="ru-RU" sz="1200" b="1" dirty="0" err="1" smtClean="0"/>
              <a:t>негативний</a:t>
            </a:r>
            <a:r>
              <a:rPr lang="ru-RU" sz="1200" b="1" dirty="0" smtClean="0"/>
              <a:t> контроль</a:t>
            </a:r>
            <a:endParaRPr lang="fr-FR" sz="1200" dirty="0"/>
          </a:p>
        </p:txBody>
      </p:sp>
      <p:sp>
        <p:nvSpPr>
          <p:cNvPr id="39" name="Rectangle à coins arrondis 38"/>
          <p:cNvSpPr/>
          <p:nvPr/>
        </p:nvSpPr>
        <p:spPr>
          <a:xfrm>
            <a:off x="1030694" y="1828008"/>
            <a:ext cx="1188000" cy="818611"/>
          </a:xfrm>
          <a:prstGeom prst="roundRect">
            <a:avLst/>
          </a:prstGeom>
          <a:gradFill>
            <a:gsLst>
              <a:gs pos="0">
                <a:schemeClr val="tx1">
                  <a:lumMod val="50000"/>
                  <a:lumOff val="50000"/>
                </a:schemeClr>
              </a:gs>
              <a:gs pos="16000">
                <a:schemeClr val="tx1">
                  <a:lumMod val="50000"/>
                  <a:lumOff val="50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1200" dirty="0" smtClean="0">
                <a:solidFill>
                  <a:schemeClr val="bg1"/>
                </a:solidFill>
                <a:ea typeface="ＭＳ Ｐゴシック" panose="020B0600070205080204" pitchFamily="34" charset="-128"/>
              </a:rPr>
              <a:t>Підготовка зразків</a:t>
            </a:r>
            <a:endParaRPr lang="fr-FR" sz="1200" dirty="0">
              <a:solidFill>
                <a:schemeClr val="bg1"/>
              </a:solidFill>
              <a:ea typeface="ＭＳ Ｐゴシック" panose="020B0600070205080204" pitchFamily="34" charset="-128"/>
            </a:endParaRPr>
          </a:p>
        </p:txBody>
      </p:sp>
      <p:sp>
        <p:nvSpPr>
          <p:cNvPr id="43" name="Rectangle à coins arrondis 42"/>
          <p:cNvSpPr/>
          <p:nvPr/>
        </p:nvSpPr>
        <p:spPr>
          <a:xfrm>
            <a:off x="1046294" y="3147082"/>
            <a:ext cx="1188000" cy="822959"/>
          </a:xfrm>
          <a:prstGeom prst="roundRect">
            <a:avLst/>
          </a:prstGeom>
          <a:gradFill>
            <a:gsLst>
              <a:gs pos="0">
                <a:schemeClr val="tx1">
                  <a:lumMod val="50000"/>
                  <a:lumOff val="50000"/>
                </a:schemeClr>
              </a:gs>
              <a:gs pos="16000">
                <a:schemeClr val="tx1">
                  <a:lumMod val="50000"/>
                  <a:lumOff val="50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dirty="0" err="1" smtClean="0">
                <a:solidFill>
                  <a:schemeClr val="bg1"/>
                </a:solidFill>
                <a:ea typeface="ＭＳ Ｐゴシック" panose="020B0600070205080204" pitchFamily="34" charset="-128"/>
              </a:rPr>
              <a:t>Протоколи</a:t>
            </a:r>
            <a:endParaRPr lang="ru-RU" sz="1200" dirty="0" smtClean="0">
              <a:solidFill>
                <a:schemeClr val="bg1"/>
              </a:solidFill>
              <a:ea typeface="ＭＳ Ｐゴシック" panose="020B0600070205080204" pitchFamily="34" charset="-128"/>
            </a:endParaRPr>
          </a:p>
          <a:p>
            <a:pPr algn="ctr"/>
            <a:r>
              <a:rPr lang="ru-RU" sz="1200" dirty="0" smtClean="0">
                <a:solidFill>
                  <a:schemeClr val="bg1"/>
                </a:solidFill>
                <a:ea typeface="ＭＳ Ｐゴシック" panose="020B0600070205080204" pitchFamily="34" charset="-128"/>
              </a:rPr>
              <a:t> </a:t>
            </a:r>
            <a:r>
              <a:rPr lang="ru-RU" sz="1200" dirty="0" err="1" smtClean="0">
                <a:solidFill>
                  <a:schemeClr val="bg1"/>
                </a:solidFill>
                <a:ea typeface="ＭＳ Ｐゴシック" panose="020B0600070205080204" pitchFamily="34" charset="-128"/>
              </a:rPr>
              <a:t>роботи</a:t>
            </a:r>
            <a:r>
              <a:rPr lang="ru-RU" sz="1200" dirty="0" smtClean="0">
                <a:solidFill>
                  <a:schemeClr val="bg1"/>
                </a:solidFill>
                <a:ea typeface="ＭＳ Ｐゴシック" panose="020B0600070205080204" pitchFamily="34" charset="-128"/>
              </a:rPr>
              <a:t> </a:t>
            </a:r>
            <a:r>
              <a:rPr lang="ru-RU" sz="1200" dirty="0" err="1" smtClean="0">
                <a:solidFill>
                  <a:schemeClr val="bg1"/>
                </a:solidFill>
                <a:ea typeface="ＭＳ Ｐゴシック" panose="020B0600070205080204" pitchFamily="34" charset="-128"/>
              </a:rPr>
              <a:t>з</a:t>
            </a:r>
            <a:r>
              <a:rPr lang="ru-RU" sz="1200" dirty="0" smtClean="0">
                <a:solidFill>
                  <a:schemeClr val="bg1"/>
                </a:solidFill>
                <a:ea typeface="ＭＳ Ｐゴシック" panose="020B0600070205080204" pitchFamily="34" charset="-128"/>
              </a:rPr>
              <a:t> </a:t>
            </a:r>
            <a:r>
              <a:rPr lang="ru-RU" sz="1200" dirty="0" err="1" smtClean="0">
                <a:solidFill>
                  <a:schemeClr val="bg1"/>
                </a:solidFill>
                <a:ea typeface="ＭＳ Ｐゴシック" panose="020B0600070205080204" pitchFamily="34" charset="-128"/>
              </a:rPr>
              <a:t>ELITe</a:t>
            </a:r>
            <a:r>
              <a:rPr lang="ru-RU" sz="1200" dirty="0" smtClean="0">
                <a:solidFill>
                  <a:schemeClr val="bg1"/>
                </a:solidFill>
                <a:ea typeface="ＭＳ Ｐゴシック" panose="020B0600070205080204" pitchFamily="34" charset="-128"/>
              </a:rPr>
              <a:t> </a:t>
            </a:r>
            <a:r>
              <a:rPr lang="ru-RU" sz="1200" dirty="0" err="1" smtClean="0">
                <a:solidFill>
                  <a:schemeClr val="bg1"/>
                </a:solidFill>
                <a:ea typeface="ＭＳ Ｐゴシック" panose="020B0600070205080204" pitchFamily="34" charset="-128"/>
              </a:rPr>
              <a:t>InGenius</a:t>
            </a:r>
            <a:endParaRPr lang="fr-FR" sz="1200" dirty="0">
              <a:solidFill>
                <a:schemeClr val="bg1"/>
              </a:solidFill>
              <a:ea typeface="ＭＳ Ｐゴシック" panose="020B0600070205080204" pitchFamily="34" charset="-128"/>
            </a:endParaRPr>
          </a:p>
        </p:txBody>
      </p:sp>
      <p:sp>
        <p:nvSpPr>
          <p:cNvPr id="44" name="Rectangle à coins arrondis 43"/>
          <p:cNvSpPr/>
          <p:nvPr/>
        </p:nvSpPr>
        <p:spPr>
          <a:xfrm>
            <a:off x="1030694" y="4572000"/>
            <a:ext cx="1188000" cy="828000"/>
          </a:xfrm>
          <a:prstGeom prst="roundRect">
            <a:avLst/>
          </a:prstGeom>
          <a:gradFill>
            <a:gsLst>
              <a:gs pos="0">
                <a:schemeClr val="tx1">
                  <a:lumMod val="50000"/>
                  <a:lumOff val="50000"/>
                </a:schemeClr>
              </a:gs>
              <a:gs pos="16000">
                <a:schemeClr val="tx1">
                  <a:lumMod val="50000"/>
                  <a:lumOff val="50000"/>
                </a:schemeClr>
              </a:gs>
              <a:gs pos="100000">
                <a:schemeClr val="bg1">
                  <a:lumMod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1200" dirty="0" smtClean="0">
                <a:solidFill>
                  <a:schemeClr val="bg1"/>
                </a:solidFill>
                <a:ea typeface="ＭＳ Ｐゴシック" panose="020B0600070205080204" pitchFamily="34" charset="-128"/>
              </a:rPr>
              <a:t>Аналіз результату</a:t>
            </a:r>
            <a:endParaRPr lang="fr-FR" sz="1200" dirty="0">
              <a:solidFill>
                <a:schemeClr val="bg1"/>
              </a:solidFill>
              <a:ea typeface="ＭＳ Ｐゴシック" panose="020B0600070205080204" pitchFamily="34" charset="-128"/>
            </a:endParaRPr>
          </a:p>
        </p:txBody>
      </p:sp>
      <p:cxnSp>
        <p:nvCxnSpPr>
          <p:cNvPr id="45" name="Connecteur droit avec flèche 44"/>
          <p:cNvCxnSpPr>
            <a:stCxn id="31" idx="2"/>
            <a:endCxn id="40" idx="0"/>
          </p:cNvCxnSpPr>
          <p:nvPr/>
        </p:nvCxnSpPr>
        <p:spPr>
          <a:xfrm>
            <a:off x="4054233" y="2646620"/>
            <a:ext cx="0" cy="500461"/>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32" idx="2"/>
            <a:endCxn id="41" idx="0"/>
          </p:cNvCxnSpPr>
          <p:nvPr/>
        </p:nvCxnSpPr>
        <p:spPr>
          <a:xfrm>
            <a:off x="6951888" y="2657020"/>
            <a:ext cx="0" cy="490061"/>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32" idx="2"/>
          </p:cNvCxnSpPr>
          <p:nvPr/>
        </p:nvCxnSpPr>
        <p:spPr>
          <a:xfrm flipH="1">
            <a:off x="5224233" y="2657020"/>
            <a:ext cx="1727655" cy="490061"/>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40" idx="2"/>
          </p:cNvCxnSpPr>
          <p:nvPr/>
        </p:nvCxnSpPr>
        <p:spPr>
          <a:xfrm>
            <a:off x="4054233" y="3975081"/>
            <a:ext cx="0" cy="59691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41" idx="2"/>
          </p:cNvCxnSpPr>
          <p:nvPr/>
        </p:nvCxnSpPr>
        <p:spPr>
          <a:xfrm>
            <a:off x="6951888" y="3975081"/>
            <a:ext cx="0" cy="59691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8"/>
          <p:cNvSpPr txBox="1">
            <a:spLocks noChangeArrowheads="1"/>
          </p:cNvSpPr>
          <p:nvPr/>
        </p:nvSpPr>
        <p:spPr bwMode="auto">
          <a:xfrm>
            <a:off x="0" y="1018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ru-RU" altLang="fr-FR" dirty="0" err="1" smtClean="0">
                <a:solidFill>
                  <a:schemeClr val="bg1"/>
                </a:solidFill>
              </a:rPr>
              <a:t>Результати</a:t>
            </a:r>
            <a:r>
              <a:rPr lang="ru-RU" altLang="fr-FR" dirty="0" smtClean="0">
                <a:solidFill>
                  <a:schemeClr val="bg1"/>
                </a:solidFill>
              </a:rPr>
              <a:t> </a:t>
            </a:r>
            <a:r>
              <a:rPr lang="ru-RU" altLang="fr-FR" dirty="0" err="1" smtClean="0">
                <a:solidFill>
                  <a:schemeClr val="bg1"/>
                </a:solidFill>
              </a:rPr>
              <a:t>дослідження</a:t>
            </a:r>
            <a:r>
              <a:rPr lang="ru-RU" altLang="fr-FR" dirty="0" smtClean="0">
                <a:solidFill>
                  <a:schemeClr val="bg1"/>
                </a:solidFill>
              </a:rPr>
              <a:t> </a:t>
            </a:r>
            <a:r>
              <a:rPr lang="ru-RU" altLang="fr-FR" dirty="0" err="1" smtClean="0">
                <a:solidFill>
                  <a:schemeClr val="bg1"/>
                </a:solidFill>
              </a:rPr>
              <a:t>ELITe</a:t>
            </a:r>
            <a:r>
              <a:rPr lang="ru-RU" altLang="fr-FR" dirty="0" smtClean="0">
                <a:solidFill>
                  <a:schemeClr val="bg1"/>
                </a:solidFill>
              </a:rPr>
              <a:t> </a:t>
            </a:r>
            <a:r>
              <a:rPr lang="ru-RU" altLang="fr-FR" dirty="0" err="1" smtClean="0">
                <a:solidFill>
                  <a:schemeClr val="bg1"/>
                </a:solidFill>
              </a:rPr>
              <a:t>InGenius</a:t>
            </a:r>
            <a:r>
              <a:rPr lang="ru-RU" altLang="fr-FR" dirty="0" smtClean="0">
                <a:solidFill>
                  <a:schemeClr val="bg1"/>
                </a:solidFill>
              </a:rPr>
              <a:t>, </a:t>
            </a:r>
            <a:r>
              <a:rPr lang="ru-RU" altLang="fr-FR" dirty="0" err="1" smtClean="0">
                <a:solidFill>
                  <a:schemeClr val="bg1"/>
                </a:solidFill>
              </a:rPr>
              <a:t>перенесення</a:t>
            </a:r>
            <a:r>
              <a:rPr lang="ru-RU" altLang="fr-FR" dirty="0" smtClean="0">
                <a:solidFill>
                  <a:schemeClr val="bg1"/>
                </a:solidFill>
              </a:rPr>
              <a:t> та </a:t>
            </a:r>
            <a:r>
              <a:rPr lang="ru-RU" altLang="fr-FR" dirty="0" err="1" smtClean="0">
                <a:solidFill>
                  <a:schemeClr val="bg1"/>
                </a:solidFill>
              </a:rPr>
              <a:t>перехресного</a:t>
            </a:r>
            <a:r>
              <a:rPr lang="ru-RU" altLang="fr-FR" dirty="0" smtClean="0">
                <a:solidFill>
                  <a:schemeClr val="bg1"/>
                </a:solidFill>
              </a:rPr>
              <a:t> </a:t>
            </a:r>
            <a:r>
              <a:rPr lang="ru-RU" altLang="fr-FR" dirty="0" err="1" smtClean="0">
                <a:solidFill>
                  <a:schemeClr val="bg1"/>
                </a:solidFill>
              </a:rPr>
              <a:t>забруднення</a:t>
            </a:r>
            <a:endParaRPr lang="en-US" altLang="fr-FR" dirty="0">
              <a:solidFill>
                <a:schemeClr val="bg1"/>
              </a:solidFill>
            </a:endParaRPr>
          </a:p>
        </p:txBody>
      </p:sp>
    </p:spTree>
    <p:extLst>
      <p:ext uri="{BB962C8B-B14F-4D97-AF65-F5344CB8AC3E}">
        <p14:creationId xmlns:p14="http://schemas.microsoft.com/office/powerpoint/2010/main" val="169427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0" y="447471"/>
            <a:ext cx="9144000" cy="952299"/>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600" dirty="0" smtClean="0">
                <a:solidFill>
                  <a:schemeClr val="bg1">
                    <a:lumMod val="50000"/>
                  </a:schemeClr>
                </a:solidFill>
              </a:rPr>
              <a:t>Складання протоколу 1</a:t>
            </a:r>
            <a:endParaRPr lang="en-US" sz="3600" dirty="0" smtClean="0">
              <a:solidFill>
                <a:schemeClr val="bg1">
                  <a:lumMod val="50000"/>
                </a:schemeClr>
              </a:solidFill>
            </a:endParaRPr>
          </a:p>
        </p:txBody>
      </p:sp>
      <p:cxnSp>
        <p:nvCxnSpPr>
          <p:cNvPr id="12" name="Connecteur droit 6"/>
          <p:cNvCxnSpPr/>
          <p:nvPr/>
        </p:nvCxnSpPr>
        <p:spPr>
          <a:xfrm>
            <a:off x="4500563" y="1154113"/>
            <a:ext cx="4643437"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810937" y="2273883"/>
            <a:ext cx="7560000" cy="488504"/>
            <a:chOff x="810937" y="2273883"/>
            <a:chExt cx="7560000" cy="488504"/>
          </a:xfrm>
        </p:grpSpPr>
        <p:sp>
          <p:nvSpPr>
            <p:cNvPr id="116" name="Rectangle à coins arrondis 115"/>
            <p:cNvSpPr/>
            <p:nvPr/>
          </p:nvSpPr>
          <p:spPr>
            <a:xfrm>
              <a:off x="810937" y="2273883"/>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1</a:t>
              </a:r>
              <a:endParaRPr lang="fr-FR" sz="1200" dirty="0">
                <a:solidFill>
                  <a:schemeClr val="tx1"/>
                </a:solidFill>
              </a:endParaRPr>
            </a:p>
          </p:txBody>
        </p:sp>
        <p:grpSp>
          <p:nvGrpSpPr>
            <p:cNvPr id="6" name="Groupe 5"/>
            <p:cNvGrpSpPr/>
            <p:nvPr/>
          </p:nvGrpSpPr>
          <p:grpSpPr>
            <a:xfrm>
              <a:off x="1960488" y="2356135"/>
              <a:ext cx="6116169" cy="324000"/>
              <a:chOff x="294791" y="2269440"/>
              <a:chExt cx="4180020" cy="180000"/>
            </a:xfrm>
          </p:grpSpPr>
          <p:sp>
            <p:nvSpPr>
              <p:cNvPr id="3" name="Rectangle à coins arrondis 2"/>
              <p:cNvSpPr/>
              <p:nvPr/>
            </p:nvSpPr>
            <p:spPr>
              <a:xfrm>
                <a:off x="29479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7" name="Rectangle à coins arrondis 6"/>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 name="Rectangle à coins arrondis 7"/>
              <p:cNvSpPr/>
              <p:nvPr/>
            </p:nvSpPr>
            <p:spPr>
              <a:xfrm>
                <a:off x="995885"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 name="Rectangle à coins arrondis 8"/>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 name="Rectangle à coins arrondis 9"/>
              <p:cNvSpPr/>
              <p:nvPr/>
            </p:nvSpPr>
            <p:spPr>
              <a:xfrm>
                <a:off x="1696979"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3" name="Rectangle à coins arrondis 12"/>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 name="Rectangle à coins arrondis 13"/>
              <p:cNvSpPr/>
              <p:nvPr/>
            </p:nvSpPr>
            <p:spPr>
              <a:xfrm>
                <a:off x="2398073"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5" name="Rectangle à coins arrondis 14"/>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0" name="Rectangle à coins arrondis 19"/>
              <p:cNvSpPr/>
              <p:nvPr/>
            </p:nvSpPr>
            <p:spPr>
              <a:xfrm>
                <a:off x="3099167"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1" name="Rectangle à coins arrondis 20"/>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2" name="Rectangle à coins arrondis 21"/>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3" name="Rectangle à coins arrondis 22"/>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37" name="Groupe 136"/>
          <p:cNvGrpSpPr/>
          <p:nvPr/>
        </p:nvGrpSpPr>
        <p:grpSpPr>
          <a:xfrm>
            <a:off x="810937" y="2872931"/>
            <a:ext cx="7560000" cy="488504"/>
            <a:chOff x="810937" y="2939754"/>
            <a:chExt cx="7560000" cy="488504"/>
          </a:xfrm>
        </p:grpSpPr>
        <p:sp>
          <p:nvSpPr>
            <p:cNvPr id="133" name="Rectangle à coins arrondis 132"/>
            <p:cNvSpPr/>
            <p:nvPr/>
          </p:nvSpPr>
          <p:spPr>
            <a:xfrm>
              <a:off x="810937" y="2939754"/>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2</a:t>
              </a:r>
              <a:endParaRPr lang="fr-FR" sz="1200" dirty="0">
                <a:solidFill>
                  <a:schemeClr val="tx1"/>
                </a:solidFill>
              </a:endParaRPr>
            </a:p>
          </p:txBody>
        </p:sp>
        <p:grpSp>
          <p:nvGrpSpPr>
            <p:cNvPr id="74" name="Groupe 73"/>
            <p:cNvGrpSpPr/>
            <p:nvPr/>
          </p:nvGrpSpPr>
          <p:grpSpPr>
            <a:xfrm>
              <a:off x="1960488" y="3022006"/>
              <a:ext cx="6116169" cy="324000"/>
              <a:chOff x="1513915" y="2421500"/>
              <a:chExt cx="6116169" cy="324000"/>
            </a:xfrm>
          </p:grpSpPr>
          <p:sp>
            <p:nvSpPr>
              <p:cNvPr id="24" name="Rectangle à coins arrondis 23"/>
              <p:cNvSpPr/>
              <p:nvPr/>
            </p:nvSpPr>
            <p:spPr>
              <a:xfrm>
                <a:off x="7156010"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5" name="Rectangle à coins arrondis 24"/>
              <p:cNvSpPr/>
              <p:nvPr/>
            </p:nvSpPr>
            <p:spPr>
              <a:xfrm>
                <a:off x="151391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6" name="Rectangle à coins arrondis 25"/>
              <p:cNvSpPr/>
              <p:nvPr/>
            </p:nvSpPr>
            <p:spPr>
              <a:xfrm>
                <a:off x="2026833"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7" name="Rectangle à coins arrondis 26"/>
              <p:cNvSpPr/>
              <p:nvPr/>
            </p:nvSpPr>
            <p:spPr>
              <a:xfrm>
                <a:off x="2539750"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8" name="Rectangle à coins arrondis 27"/>
              <p:cNvSpPr/>
              <p:nvPr/>
            </p:nvSpPr>
            <p:spPr>
              <a:xfrm>
                <a:off x="305266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9" name="Rectangle à coins arrondis 28"/>
              <p:cNvSpPr/>
              <p:nvPr/>
            </p:nvSpPr>
            <p:spPr>
              <a:xfrm>
                <a:off x="356558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30" name="Rectangle à coins arrondis 29"/>
              <p:cNvSpPr/>
              <p:nvPr/>
            </p:nvSpPr>
            <p:spPr>
              <a:xfrm>
                <a:off x="4078502"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31" name="Rectangle à coins arrondis 30"/>
              <p:cNvSpPr/>
              <p:nvPr/>
            </p:nvSpPr>
            <p:spPr>
              <a:xfrm>
                <a:off x="4591419"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32" name="Rectangle à coins arrondis 31"/>
              <p:cNvSpPr/>
              <p:nvPr/>
            </p:nvSpPr>
            <p:spPr>
              <a:xfrm>
                <a:off x="510433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33" name="Rectangle à coins arrondis 32"/>
              <p:cNvSpPr/>
              <p:nvPr/>
            </p:nvSpPr>
            <p:spPr>
              <a:xfrm>
                <a:off x="5617254"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34" name="Rectangle à coins arrondis 33"/>
              <p:cNvSpPr/>
              <p:nvPr/>
            </p:nvSpPr>
            <p:spPr>
              <a:xfrm>
                <a:off x="6130171"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35" name="Rectangle à coins arrondis 34"/>
              <p:cNvSpPr/>
              <p:nvPr/>
            </p:nvSpPr>
            <p:spPr>
              <a:xfrm>
                <a:off x="6643093"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38" name="Groupe 137"/>
          <p:cNvGrpSpPr/>
          <p:nvPr/>
        </p:nvGrpSpPr>
        <p:grpSpPr>
          <a:xfrm>
            <a:off x="810937" y="3471979"/>
            <a:ext cx="7560000" cy="488504"/>
            <a:chOff x="810937" y="3516528"/>
            <a:chExt cx="7560000" cy="488504"/>
          </a:xfrm>
        </p:grpSpPr>
        <p:sp>
          <p:nvSpPr>
            <p:cNvPr id="134" name="Rectangle à coins arrondis 133"/>
            <p:cNvSpPr/>
            <p:nvPr/>
          </p:nvSpPr>
          <p:spPr>
            <a:xfrm>
              <a:off x="810937" y="3516528"/>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3</a:t>
              </a:r>
              <a:endParaRPr lang="fr-FR" sz="1200" dirty="0">
                <a:solidFill>
                  <a:schemeClr val="tx1"/>
                </a:solidFill>
              </a:endParaRPr>
            </a:p>
          </p:txBody>
        </p:sp>
        <p:grpSp>
          <p:nvGrpSpPr>
            <p:cNvPr id="77" name="Groupe 76"/>
            <p:cNvGrpSpPr/>
            <p:nvPr/>
          </p:nvGrpSpPr>
          <p:grpSpPr>
            <a:xfrm>
              <a:off x="1960488" y="3598780"/>
              <a:ext cx="6116169" cy="324000"/>
              <a:chOff x="294791" y="2269440"/>
              <a:chExt cx="4180020" cy="180000"/>
            </a:xfrm>
          </p:grpSpPr>
          <p:sp>
            <p:nvSpPr>
              <p:cNvPr id="78" name="Rectangle à coins arrondis 77"/>
              <p:cNvSpPr/>
              <p:nvPr/>
            </p:nvSpPr>
            <p:spPr>
              <a:xfrm>
                <a:off x="29479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79" name="Rectangle à coins arrondis 78"/>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0" name="Rectangle à coins arrondis 79"/>
              <p:cNvSpPr/>
              <p:nvPr/>
            </p:nvSpPr>
            <p:spPr>
              <a:xfrm>
                <a:off x="995885"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1" name="Rectangle à coins arrondis 80"/>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2" name="Rectangle à coins arrondis 81"/>
              <p:cNvSpPr/>
              <p:nvPr/>
            </p:nvSpPr>
            <p:spPr>
              <a:xfrm>
                <a:off x="1696979"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3" name="Rectangle à coins arrondis 82"/>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4" name="Rectangle à coins arrondis 83"/>
              <p:cNvSpPr/>
              <p:nvPr/>
            </p:nvSpPr>
            <p:spPr>
              <a:xfrm>
                <a:off x="2398073"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5" name="Rectangle à coins arrondis 84"/>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6" name="Rectangle à coins arrondis 85"/>
              <p:cNvSpPr/>
              <p:nvPr/>
            </p:nvSpPr>
            <p:spPr>
              <a:xfrm>
                <a:off x="3099167"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7" name="Rectangle à coins arrondis 86"/>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8" name="Rectangle à coins arrondis 87"/>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9" name="Rectangle à coins arrondis 88"/>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39" name="Groupe 138"/>
          <p:cNvGrpSpPr/>
          <p:nvPr/>
        </p:nvGrpSpPr>
        <p:grpSpPr>
          <a:xfrm>
            <a:off x="810937" y="4071027"/>
            <a:ext cx="7560000" cy="488504"/>
            <a:chOff x="810937" y="4093302"/>
            <a:chExt cx="7560000" cy="488504"/>
          </a:xfrm>
        </p:grpSpPr>
        <p:sp>
          <p:nvSpPr>
            <p:cNvPr id="135" name="Rectangle à coins arrondis 134"/>
            <p:cNvSpPr/>
            <p:nvPr/>
          </p:nvSpPr>
          <p:spPr>
            <a:xfrm>
              <a:off x="810937" y="4093302"/>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4</a:t>
              </a:r>
              <a:endParaRPr lang="fr-FR" sz="1200" dirty="0">
                <a:solidFill>
                  <a:schemeClr val="tx1"/>
                </a:solidFill>
              </a:endParaRPr>
            </a:p>
          </p:txBody>
        </p:sp>
        <p:grpSp>
          <p:nvGrpSpPr>
            <p:cNvPr id="90" name="Groupe 89"/>
            <p:cNvGrpSpPr/>
            <p:nvPr/>
          </p:nvGrpSpPr>
          <p:grpSpPr>
            <a:xfrm>
              <a:off x="1960488" y="4175554"/>
              <a:ext cx="6116169" cy="324000"/>
              <a:chOff x="1513915" y="2421500"/>
              <a:chExt cx="6116169" cy="324000"/>
            </a:xfrm>
          </p:grpSpPr>
          <p:sp>
            <p:nvSpPr>
              <p:cNvPr id="91" name="Rectangle à coins arrondis 90"/>
              <p:cNvSpPr/>
              <p:nvPr/>
            </p:nvSpPr>
            <p:spPr>
              <a:xfrm>
                <a:off x="7156010"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2" name="Rectangle à coins arrondis 91"/>
              <p:cNvSpPr/>
              <p:nvPr/>
            </p:nvSpPr>
            <p:spPr>
              <a:xfrm>
                <a:off x="151391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3" name="Rectangle à coins arrondis 92"/>
              <p:cNvSpPr/>
              <p:nvPr/>
            </p:nvSpPr>
            <p:spPr>
              <a:xfrm>
                <a:off x="2026833"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4" name="Rectangle à coins arrondis 93"/>
              <p:cNvSpPr/>
              <p:nvPr/>
            </p:nvSpPr>
            <p:spPr>
              <a:xfrm>
                <a:off x="2539750"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5" name="Rectangle à coins arrondis 94"/>
              <p:cNvSpPr/>
              <p:nvPr/>
            </p:nvSpPr>
            <p:spPr>
              <a:xfrm>
                <a:off x="305266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6" name="Rectangle à coins arrondis 95"/>
              <p:cNvSpPr/>
              <p:nvPr/>
            </p:nvSpPr>
            <p:spPr>
              <a:xfrm>
                <a:off x="356558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7" name="Rectangle à coins arrondis 96"/>
              <p:cNvSpPr/>
              <p:nvPr/>
            </p:nvSpPr>
            <p:spPr>
              <a:xfrm>
                <a:off x="4078502"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8" name="Rectangle à coins arrondis 97"/>
              <p:cNvSpPr/>
              <p:nvPr/>
            </p:nvSpPr>
            <p:spPr>
              <a:xfrm>
                <a:off x="4591419"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9" name="Rectangle à coins arrondis 98"/>
              <p:cNvSpPr/>
              <p:nvPr/>
            </p:nvSpPr>
            <p:spPr>
              <a:xfrm>
                <a:off x="510433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0" name="Rectangle à coins arrondis 99"/>
              <p:cNvSpPr/>
              <p:nvPr/>
            </p:nvSpPr>
            <p:spPr>
              <a:xfrm>
                <a:off x="5617254"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1" name="Rectangle à coins arrondis 100"/>
              <p:cNvSpPr/>
              <p:nvPr/>
            </p:nvSpPr>
            <p:spPr>
              <a:xfrm>
                <a:off x="6130171"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2" name="Rectangle à coins arrondis 101"/>
              <p:cNvSpPr/>
              <p:nvPr/>
            </p:nvSpPr>
            <p:spPr>
              <a:xfrm>
                <a:off x="6643093"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40" name="Groupe 139"/>
          <p:cNvGrpSpPr/>
          <p:nvPr/>
        </p:nvGrpSpPr>
        <p:grpSpPr>
          <a:xfrm>
            <a:off x="810937" y="4670075"/>
            <a:ext cx="7560000" cy="488504"/>
            <a:chOff x="810937" y="4670075"/>
            <a:chExt cx="7560000" cy="488504"/>
          </a:xfrm>
        </p:grpSpPr>
        <p:sp>
          <p:nvSpPr>
            <p:cNvPr id="136" name="Rectangle à coins arrondis 135"/>
            <p:cNvSpPr/>
            <p:nvPr/>
          </p:nvSpPr>
          <p:spPr>
            <a:xfrm>
              <a:off x="810937" y="4670075"/>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5</a:t>
              </a:r>
              <a:endParaRPr lang="fr-FR" sz="1200" dirty="0">
                <a:solidFill>
                  <a:schemeClr val="tx1"/>
                </a:solidFill>
              </a:endParaRPr>
            </a:p>
          </p:txBody>
        </p:sp>
        <p:grpSp>
          <p:nvGrpSpPr>
            <p:cNvPr id="103" name="Groupe 102"/>
            <p:cNvGrpSpPr/>
            <p:nvPr/>
          </p:nvGrpSpPr>
          <p:grpSpPr>
            <a:xfrm>
              <a:off x="1960488" y="4752327"/>
              <a:ext cx="6116169" cy="324000"/>
              <a:chOff x="294791" y="2269440"/>
              <a:chExt cx="4180020" cy="180000"/>
            </a:xfrm>
          </p:grpSpPr>
          <p:sp>
            <p:nvSpPr>
              <p:cNvPr id="104" name="Rectangle à coins arrondis 103"/>
              <p:cNvSpPr/>
              <p:nvPr/>
            </p:nvSpPr>
            <p:spPr>
              <a:xfrm>
                <a:off x="29479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5" name="Rectangle à coins arrondis 104"/>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6" name="Rectangle à coins arrondis 105"/>
              <p:cNvSpPr/>
              <p:nvPr/>
            </p:nvSpPr>
            <p:spPr>
              <a:xfrm>
                <a:off x="995885"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7" name="Rectangle à coins arrondis 106"/>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8" name="Rectangle à coins arrondis 107"/>
              <p:cNvSpPr/>
              <p:nvPr/>
            </p:nvSpPr>
            <p:spPr>
              <a:xfrm>
                <a:off x="1696979"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9" name="Rectangle à coins arrondis 108"/>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10" name="Rectangle à coins arrondis 109"/>
              <p:cNvSpPr/>
              <p:nvPr/>
            </p:nvSpPr>
            <p:spPr>
              <a:xfrm>
                <a:off x="2398073"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11" name="Rectangle à coins arrondis 110"/>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12" name="Rectangle à coins arrondis 111"/>
              <p:cNvSpPr/>
              <p:nvPr/>
            </p:nvSpPr>
            <p:spPr>
              <a:xfrm>
                <a:off x="3099167"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13" name="Rectangle à coins arrondis 112"/>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14" name="Rectangle à coins arrondis 113"/>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15" name="Rectangle à coins arrondis 114"/>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sp>
        <p:nvSpPr>
          <p:cNvPr id="76" name="Rectangle à coins arrondis 75"/>
          <p:cNvSpPr/>
          <p:nvPr/>
        </p:nvSpPr>
        <p:spPr>
          <a:xfrm>
            <a:off x="829875" y="1646362"/>
            <a:ext cx="1283355" cy="6967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200" dirty="0" smtClean="0">
                <a:solidFill>
                  <a:schemeClr val="tx1"/>
                </a:solidFill>
              </a:rPr>
              <a:t>ELITe InGenius </a:t>
            </a:r>
            <a:r>
              <a:rPr lang="uk-UA" sz="1200" dirty="0" smtClean="0">
                <a:solidFill>
                  <a:schemeClr val="tx1"/>
                </a:solidFill>
              </a:rPr>
              <a:t>Зразок позиції</a:t>
            </a:r>
            <a:endParaRPr lang="fr-FR" sz="1000" dirty="0">
              <a:solidFill>
                <a:schemeClr val="tx1"/>
              </a:solidFill>
            </a:endParaRPr>
          </a:p>
        </p:txBody>
      </p:sp>
      <p:grpSp>
        <p:nvGrpSpPr>
          <p:cNvPr id="119" name="Groupe 118"/>
          <p:cNvGrpSpPr/>
          <p:nvPr/>
        </p:nvGrpSpPr>
        <p:grpSpPr>
          <a:xfrm>
            <a:off x="1960488" y="1772515"/>
            <a:ext cx="6116169" cy="324000"/>
            <a:chOff x="294791" y="2269440"/>
            <a:chExt cx="4180020" cy="180000"/>
          </a:xfrm>
          <a:noFill/>
        </p:grpSpPr>
        <p:sp>
          <p:nvSpPr>
            <p:cNvPr id="120" name="Rectangle à coins arrondis 119"/>
            <p:cNvSpPr/>
            <p:nvPr/>
          </p:nvSpPr>
          <p:spPr>
            <a:xfrm>
              <a:off x="29479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a:t>
              </a:r>
              <a:endParaRPr lang="fr-FR" sz="1400" dirty="0">
                <a:solidFill>
                  <a:schemeClr val="tx1"/>
                </a:solidFill>
              </a:endParaRPr>
            </a:p>
          </p:txBody>
        </p:sp>
        <p:sp>
          <p:nvSpPr>
            <p:cNvPr id="121" name="Rectangle à coins arrondis 120"/>
            <p:cNvSpPr/>
            <p:nvPr/>
          </p:nvSpPr>
          <p:spPr>
            <a:xfrm>
              <a:off x="645338"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2</a:t>
              </a:r>
              <a:endParaRPr lang="fr-FR" sz="1400" dirty="0">
                <a:solidFill>
                  <a:schemeClr val="tx1"/>
                </a:solidFill>
              </a:endParaRPr>
            </a:p>
          </p:txBody>
        </p:sp>
        <p:sp>
          <p:nvSpPr>
            <p:cNvPr id="122" name="Rectangle à coins arrondis 121"/>
            <p:cNvSpPr/>
            <p:nvPr/>
          </p:nvSpPr>
          <p:spPr>
            <a:xfrm>
              <a:off x="995885"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a:solidFill>
                    <a:schemeClr val="tx1"/>
                  </a:solidFill>
                </a:rPr>
                <a:t>3</a:t>
              </a:r>
            </a:p>
          </p:txBody>
        </p:sp>
        <p:sp>
          <p:nvSpPr>
            <p:cNvPr id="123" name="Rectangle à coins arrondis 122"/>
            <p:cNvSpPr/>
            <p:nvPr/>
          </p:nvSpPr>
          <p:spPr>
            <a:xfrm>
              <a:off x="1346432"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a:solidFill>
                    <a:schemeClr val="tx1"/>
                  </a:solidFill>
                </a:rPr>
                <a:t>4</a:t>
              </a:r>
            </a:p>
          </p:txBody>
        </p:sp>
        <p:sp>
          <p:nvSpPr>
            <p:cNvPr id="124" name="Rectangle à coins arrondis 123"/>
            <p:cNvSpPr/>
            <p:nvPr/>
          </p:nvSpPr>
          <p:spPr>
            <a:xfrm>
              <a:off x="1696979"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5</a:t>
              </a:r>
              <a:endParaRPr lang="fr-FR" sz="1400" dirty="0">
                <a:solidFill>
                  <a:schemeClr val="tx1"/>
                </a:solidFill>
              </a:endParaRPr>
            </a:p>
          </p:txBody>
        </p:sp>
        <p:sp>
          <p:nvSpPr>
            <p:cNvPr id="125" name="Rectangle à coins arrondis 124"/>
            <p:cNvSpPr/>
            <p:nvPr/>
          </p:nvSpPr>
          <p:spPr>
            <a:xfrm>
              <a:off x="2047526"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6</a:t>
              </a:r>
              <a:endParaRPr lang="fr-FR" sz="1400" dirty="0">
                <a:solidFill>
                  <a:schemeClr val="tx1"/>
                </a:solidFill>
              </a:endParaRPr>
            </a:p>
          </p:txBody>
        </p:sp>
        <p:sp>
          <p:nvSpPr>
            <p:cNvPr id="126" name="Rectangle à coins arrondis 125"/>
            <p:cNvSpPr/>
            <p:nvPr/>
          </p:nvSpPr>
          <p:spPr>
            <a:xfrm>
              <a:off x="2398073"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7</a:t>
              </a:r>
              <a:endParaRPr lang="fr-FR" sz="1400" dirty="0">
                <a:solidFill>
                  <a:schemeClr val="tx1"/>
                </a:solidFill>
              </a:endParaRPr>
            </a:p>
          </p:txBody>
        </p:sp>
        <p:sp>
          <p:nvSpPr>
            <p:cNvPr id="127" name="Rectangle à coins arrondis 126"/>
            <p:cNvSpPr/>
            <p:nvPr/>
          </p:nvSpPr>
          <p:spPr>
            <a:xfrm>
              <a:off x="2748620"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8</a:t>
              </a:r>
              <a:endParaRPr lang="fr-FR" sz="1400" dirty="0">
                <a:solidFill>
                  <a:schemeClr val="tx1"/>
                </a:solidFill>
              </a:endParaRPr>
            </a:p>
          </p:txBody>
        </p:sp>
        <p:sp>
          <p:nvSpPr>
            <p:cNvPr id="128" name="Rectangle à coins arrondis 127"/>
            <p:cNvSpPr/>
            <p:nvPr/>
          </p:nvSpPr>
          <p:spPr>
            <a:xfrm>
              <a:off x="3099167"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9</a:t>
              </a:r>
              <a:endParaRPr lang="fr-FR" sz="1400" dirty="0">
                <a:solidFill>
                  <a:schemeClr val="tx1"/>
                </a:solidFill>
              </a:endParaRPr>
            </a:p>
          </p:txBody>
        </p:sp>
        <p:sp>
          <p:nvSpPr>
            <p:cNvPr id="129" name="Rectangle à coins arrondis 128"/>
            <p:cNvSpPr/>
            <p:nvPr/>
          </p:nvSpPr>
          <p:spPr>
            <a:xfrm>
              <a:off x="3449714"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10</a:t>
              </a:r>
              <a:endParaRPr lang="fr-FR" sz="1400" dirty="0">
                <a:solidFill>
                  <a:schemeClr val="tx1"/>
                </a:solidFill>
              </a:endParaRPr>
            </a:p>
          </p:txBody>
        </p:sp>
        <p:sp>
          <p:nvSpPr>
            <p:cNvPr id="130" name="Rectangle à coins arrondis 129"/>
            <p:cNvSpPr/>
            <p:nvPr/>
          </p:nvSpPr>
          <p:spPr>
            <a:xfrm>
              <a:off x="380026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11</a:t>
              </a:r>
              <a:endParaRPr lang="fr-FR" sz="1400" dirty="0">
                <a:solidFill>
                  <a:schemeClr val="tx1"/>
                </a:solidFill>
              </a:endParaRPr>
            </a:p>
          </p:txBody>
        </p:sp>
        <p:sp>
          <p:nvSpPr>
            <p:cNvPr id="131" name="Rectangle à coins arrondis 130"/>
            <p:cNvSpPr/>
            <p:nvPr/>
          </p:nvSpPr>
          <p:spPr>
            <a:xfrm>
              <a:off x="4150811"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12</a:t>
              </a:r>
              <a:endParaRPr lang="fr-FR" sz="1400" dirty="0">
                <a:solidFill>
                  <a:schemeClr val="tx1"/>
                </a:solidFill>
              </a:endParaRPr>
            </a:p>
          </p:txBody>
        </p:sp>
      </p:grpSp>
      <p:sp>
        <p:nvSpPr>
          <p:cNvPr id="117" name="ZoneTexte 8"/>
          <p:cNvSpPr txBox="1">
            <a:spLocks noChangeArrowheads="1"/>
          </p:cNvSpPr>
          <p:nvPr/>
        </p:nvSpPr>
        <p:spPr bwMode="auto">
          <a:xfrm>
            <a:off x="0" y="1018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ru-RU" altLang="fr-FR" dirty="0" err="1" smtClean="0">
                <a:solidFill>
                  <a:schemeClr val="bg1"/>
                </a:solidFill>
              </a:rPr>
              <a:t>Результати</a:t>
            </a:r>
            <a:r>
              <a:rPr lang="ru-RU" altLang="fr-FR" dirty="0" smtClean="0">
                <a:solidFill>
                  <a:schemeClr val="bg1"/>
                </a:solidFill>
              </a:rPr>
              <a:t> </a:t>
            </a:r>
            <a:r>
              <a:rPr lang="ru-RU" altLang="fr-FR" dirty="0" err="1" smtClean="0">
                <a:solidFill>
                  <a:schemeClr val="bg1"/>
                </a:solidFill>
              </a:rPr>
              <a:t>дослідження</a:t>
            </a:r>
            <a:r>
              <a:rPr lang="ru-RU" altLang="fr-FR" dirty="0" smtClean="0">
                <a:solidFill>
                  <a:schemeClr val="bg1"/>
                </a:solidFill>
              </a:rPr>
              <a:t> </a:t>
            </a:r>
            <a:r>
              <a:rPr lang="ru-RU" altLang="fr-FR" dirty="0" err="1" smtClean="0">
                <a:solidFill>
                  <a:schemeClr val="bg1"/>
                </a:solidFill>
              </a:rPr>
              <a:t>ELITe</a:t>
            </a:r>
            <a:r>
              <a:rPr lang="ru-RU" altLang="fr-FR" dirty="0" smtClean="0">
                <a:solidFill>
                  <a:schemeClr val="bg1"/>
                </a:solidFill>
              </a:rPr>
              <a:t> </a:t>
            </a:r>
            <a:r>
              <a:rPr lang="ru-RU" altLang="fr-FR" dirty="0" err="1" smtClean="0">
                <a:solidFill>
                  <a:schemeClr val="bg1"/>
                </a:solidFill>
              </a:rPr>
              <a:t>InGenius</a:t>
            </a:r>
            <a:r>
              <a:rPr lang="ru-RU" altLang="fr-FR" dirty="0" smtClean="0">
                <a:solidFill>
                  <a:schemeClr val="bg1"/>
                </a:solidFill>
              </a:rPr>
              <a:t>, </a:t>
            </a:r>
            <a:r>
              <a:rPr lang="ru-RU" altLang="fr-FR" dirty="0" err="1" smtClean="0">
                <a:solidFill>
                  <a:schemeClr val="bg1"/>
                </a:solidFill>
              </a:rPr>
              <a:t>перенесення</a:t>
            </a:r>
            <a:r>
              <a:rPr lang="ru-RU" altLang="fr-FR" dirty="0" smtClean="0">
                <a:solidFill>
                  <a:schemeClr val="bg1"/>
                </a:solidFill>
              </a:rPr>
              <a:t> та </a:t>
            </a:r>
            <a:r>
              <a:rPr lang="ru-RU" altLang="fr-FR" dirty="0" err="1" smtClean="0">
                <a:solidFill>
                  <a:schemeClr val="bg1"/>
                </a:solidFill>
              </a:rPr>
              <a:t>перехресне</a:t>
            </a:r>
            <a:r>
              <a:rPr lang="ru-RU" altLang="fr-FR" dirty="0" smtClean="0">
                <a:solidFill>
                  <a:schemeClr val="bg1"/>
                </a:solidFill>
              </a:rPr>
              <a:t> </a:t>
            </a:r>
            <a:r>
              <a:rPr lang="ru-RU" altLang="fr-FR" dirty="0" err="1" smtClean="0">
                <a:solidFill>
                  <a:schemeClr val="bg1"/>
                </a:solidFill>
              </a:rPr>
              <a:t>забруднення</a:t>
            </a:r>
            <a:endParaRPr lang="en-US" altLang="fr-FR" dirty="0">
              <a:solidFill>
                <a:schemeClr val="bg1"/>
              </a:solidFill>
            </a:endParaRPr>
          </a:p>
        </p:txBody>
      </p:sp>
    </p:spTree>
    <p:extLst>
      <p:ext uri="{BB962C8B-B14F-4D97-AF65-F5344CB8AC3E}">
        <p14:creationId xmlns:p14="http://schemas.microsoft.com/office/powerpoint/2010/main" val="3779832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371600" y="256771"/>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600" dirty="0" smtClean="0">
                <a:solidFill>
                  <a:schemeClr val="bg1">
                    <a:lumMod val="50000"/>
                  </a:schemeClr>
                </a:solidFill>
              </a:rPr>
              <a:t>Отримані результати</a:t>
            </a:r>
            <a:endParaRPr lang="en-US" sz="3600" dirty="0" smtClean="0">
              <a:solidFill>
                <a:schemeClr val="bg1">
                  <a:lumMod val="50000"/>
                </a:schemeClr>
              </a:solidFill>
            </a:endParaRPr>
          </a:p>
        </p:txBody>
      </p:sp>
      <p:cxnSp>
        <p:nvCxnSpPr>
          <p:cNvPr id="12" name="Connecteur droit 6"/>
          <p:cNvCxnSpPr/>
          <p:nvPr/>
        </p:nvCxnSpPr>
        <p:spPr>
          <a:xfrm>
            <a:off x="4500563" y="1154113"/>
            <a:ext cx="4643437"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18" name="Groupe 117"/>
          <p:cNvGrpSpPr/>
          <p:nvPr/>
        </p:nvGrpSpPr>
        <p:grpSpPr>
          <a:xfrm>
            <a:off x="810937" y="2273883"/>
            <a:ext cx="7560000" cy="488504"/>
            <a:chOff x="810937" y="2273883"/>
            <a:chExt cx="7560000" cy="488504"/>
          </a:xfrm>
        </p:grpSpPr>
        <p:sp>
          <p:nvSpPr>
            <p:cNvPr id="116" name="Rectangle à coins arrondis 115"/>
            <p:cNvSpPr/>
            <p:nvPr/>
          </p:nvSpPr>
          <p:spPr>
            <a:xfrm>
              <a:off x="810937" y="2273883"/>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1</a:t>
              </a:r>
              <a:endParaRPr lang="fr-FR" sz="1200" dirty="0">
                <a:solidFill>
                  <a:schemeClr val="tx1"/>
                </a:solidFill>
              </a:endParaRPr>
            </a:p>
          </p:txBody>
        </p:sp>
        <p:grpSp>
          <p:nvGrpSpPr>
            <p:cNvPr id="6" name="Groupe 5"/>
            <p:cNvGrpSpPr/>
            <p:nvPr/>
          </p:nvGrpSpPr>
          <p:grpSpPr>
            <a:xfrm>
              <a:off x="1960488" y="2356135"/>
              <a:ext cx="6116169" cy="324000"/>
              <a:chOff x="294791" y="2269440"/>
              <a:chExt cx="4180020" cy="180000"/>
            </a:xfrm>
          </p:grpSpPr>
          <p:sp>
            <p:nvSpPr>
              <p:cNvPr id="3" name="Rectangle à coins arrondis 2"/>
              <p:cNvSpPr/>
              <p:nvPr/>
            </p:nvSpPr>
            <p:spPr>
              <a:xfrm>
                <a:off x="29479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7" name="Rectangle à coins arrondis 6"/>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 name="Rectangle à coins arrondis 7"/>
              <p:cNvSpPr/>
              <p:nvPr/>
            </p:nvSpPr>
            <p:spPr>
              <a:xfrm>
                <a:off x="995885"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 name="Rectangle à coins arrondis 8"/>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 name="Rectangle à coins arrondis 9"/>
              <p:cNvSpPr/>
              <p:nvPr/>
            </p:nvSpPr>
            <p:spPr>
              <a:xfrm>
                <a:off x="1696979"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3" name="Rectangle à coins arrondis 12"/>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 name="Rectangle à coins arrondis 13"/>
              <p:cNvSpPr/>
              <p:nvPr/>
            </p:nvSpPr>
            <p:spPr>
              <a:xfrm>
                <a:off x="2398073"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5" name="Rectangle à coins arrondis 14"/>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0" name="Rectangle à coins arrondis 19"/>
              <p:cNvSpPr/>
              <p:nvPr/>
            </p:nvSpPr>
            <p:spPr>
              <a:xfrm>
                <a:off x="3099167"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1" name="Rectangle à coins arrondis 20"/>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2" name="Rectangle à coins arrondis 21"/>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3" name="Rectangle à coins arrondis 22"/>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37" name="Groupe 136"/>
          <p:cNvGrpSpPr/>
          <p:nvPr/>
        </p:nvGrpSpPr>
        <p:grpSpPr>
          <a:xfrm>
            <a:off x="810937" y="2872931"/>
            <a:ext cx="7560000" cy="488504"/>
            <a:chOff x="810937" y="2939754"/>
            <a:chExt cx="7560000" cy="488504"/>
          </a:xfrm>
        </p:grpSpPr>
        <p:sp>
          <p:nvSpPr>
            <p:cNvPr id="133" name="Rectangle à coins arrondis 132"/>
            <p:cNvSpPr/>
            <p:nvPr/>
          </p:nvSpPr>
          <p:spPr>
            <a:xfrm>
              <a:off x="810937" y="2939754"/>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2</a:t>
              </a:r>
              <a:endParaRPr lang="fr-FR" sz="1200" dirty="0">
                <a:solidFill>
                  <a:schemeClr val="tx1"/>
                </a:solidFill>
              </a:endParaRPr>
            </a:p>
          </p:txBody>
        </p:sp>
        <p:grpSp>
          <p:nvGrpSpPr>
            <p:cNvPr id="74" name="Groupe 73"/>
            <p:cNvGrpSpPr/>
            <p:nvPr/>
          </p:nvGrpSpPr>
          <p:grpSpPr>
            <a:xfrm>
              <a:off x="1960488" y="3022006"/>
              <a:ext cx="6116169" cy="324000"/>
              <a:chOff x="1513915" y="2421500"/>
              <a:chExt cx="6116169" cy="324000"/>
            </a:xfrm>
          </p:grpSpPr>
          <p:sp>
            <p:nvSpPr>
              <p:cNvPr id="24" name="Rectangle à coins arrondis 23"/>
              <p:cNvSpPr/>
              <p:nvPr/>
            </p:nvSpPr>
            <p:spPr>
              <a:xfrm>
                <a:off x="7156010"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5" name="Rectangle à coins arrondis 24"/>
              <p:cNvSpPr/>
              <p:nvPr/>
            </p:nvSpPr>
            <p:spPr>
              <a:xfrm>
                <a:off x="151391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6" name="Rectangle à coins arrondis 25"/>
              <p:cNvSpPr/>
              <p:nvPr/>
            </p:nvSpPr>
            <p:spPr>
              <a:xfrm>
                <a:off x="2026833"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7" name="Rectangle à coins arrondis 26"/>
              <p:cNvSpPr/>
              <p:nvPr/>
            </p:nvSpPr>
            <p:spPr>
              <a:xfrm>
                <a:off x="2539750"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8" name="Rectangle à coins arrondis 27"/>
              <p:cNvSpPr/>
              <p:nvPr/>
            </p:nvSpPr>
            <p:spPr>
              <a:xfrm>
                <a:off x="305266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29" name="Rectangle à coins arrondis 28"/>
              <p:cNvSpPr/>
              <p:nvPr/>
            </p:nvSpPr>
            <p:spPr>
              <a:xfrm>
                <a:off x="356558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30" name="Rectangle à coins arrondis 29"/>
              <p:cNvSpPr/>
              <p:nvPr/>
            </p:nvSpPr>
            <p:spPr>
              <a:xfrm>
                <a:off x="4078502"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31" name="Rectangle à coins arrondis 30"/>
              <p:cNvSpPr/>
              <p:nvPr/>
            </p:nvSpPr>
            <p:spPr>
              <a:xfrm>
                <a:off x="4591419"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32" name="Rectangle à coins arrondis 31"/>
              <p:cNvSpPr/>
              <p:nvPr/>
            </p:nvSpPr>
            <p:spPr>
              <a:xfrm>
                <a:off x="510433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33" name="Rectangle à coins arrondis 32"/>
              <p:cNvSpPr/>
              <p:nvPr/>
            </p:nvSpPr>
            <p:spPr>
              <a:xfrm>
                <a:off x="5617254"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34" name="Rectangle à coins arrondis 33"/>
              <p:cNvSpPr/>
              <p:nvPr/>
            </p:nvSpPr>
            <p:spPr>
              <a:xfrm>
                <a:off x="6130171"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35" name="Rectangle à coins arrondis 34"/>
              <p:cNvSpPr/>
              <p:nvPr/>
            </p:nvSpPr>
            <p:spPr>
              <a:xfrm>
                <a:off x="6643093"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38" name="Groupe 137"/>
          <p:cNvGrpSpPr/>
          <p:nvPr/>
        </p:nvGrpSpPr>
        <p:grpSpPr>
          <a:xfrm>
            <a:off x="810937" y="3471979"/>
            <a:ext cx="7560000" cy="488504"/>
            <a:chOff x="810937" y="3516528"/>
            <a:chExt cx="7560000" cy="488504"/>
          </a:xfrm>
        </p:grpSpPr>
        <p:sp>
          <p:nvSpPr>
            <p:cNvPr id="134" name="Rectangle à coins arrondis 133"/>
            <p:cNvSpPr/>
            <p:nvPr/>
          </p:nvSpPr>
          <p:spPr>
            <a:xfrm>
              <a:off x="810937" y="3516528"/>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3</a:t>
              </a:r>
              <a:endParaRPr lang="fr-FR" sz="1200" dirty="0">
                <a:solidFill>
                  <a:schemeClr val="tx1"/>
                </a:solidFill>
              </a:endParaRPr>
            </a:p>
          </p:txBody>
        </p:sp>
        <p:grpSp>
          <p:nvGrpSpPr>
            <p:cNvPr id="77" name="Groupe 76"/>
            <p:cNvGrpSpPr/>
            <p:nvPr/>
          </p:nvGrpSpPr>
          <p:grpSpPr>
            <a:xfrm>
              <a:off x="1960488" y="3598780"/>
              <a:ext cx="6116169" cy="324000"/>
              <a:chOff x="294791" y="2269440"/>
              <a:chExt cx="4180020" cy="180000"/>
            </a:xfrm>
          </p:grpSpPr>
          <p:sp>
            <p:nvSpPr>
              <p:cNvPr id="78" name="Rectangle à coins arrondis 77"/>
              <p:cNvSpPr/>
              <p:nvPr/>
            </p:nvSpPr>
            <p:spPr>
              <a:xfrm>
                <a:off x="29479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79" name="Rectangle à coins arrondis 78"/>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0" name="Rectangle à coins arrondis 79"/>
              <p:cNvSpPr/>
              <p:nvPr/>
            </p:nvSpPr>
            <p:spPr>
              <a:xfrm>
                <a:off x="995885"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1" name="Rectangle à coins arrondis 80"/>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2" name="Rectangle à coins arrondis 81"/>
              <p:cNvSpPr/>
              <p:nvPr/>
            </p:nvSpPr>
            <p:spPr>
              <a:xfrm>
                <a:off x="1696979"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3" name="Rectangle à coins arrondis 82"/>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4" name="Rectangle à coins arrondis 83"/>
              <p:cNvSpPr/>
              <p:nvPr/>
            </p:nvSpPr>
            <p:spPr>
              <a:xfrm>
                <a:off x="2398073"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5" name="Rectangle à coins arrondis 84"/>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6" name="Rectangle à coins arrondis 85"/>
              <p:cNvSpPr/>
              <p:nvPr/>
            </p:nvSpPr>
            <p:spPr>
              <a:xfrm>
                <a:off x="3099167"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7" name="Rectangle à coins arrondis 86"/>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8" name="Rectangle à coins arrondis 87"/>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89" name="Rectangle à coins arrondis 88"/>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39" name="Groupe 138"/>
          <p:cNvGrpSpPr/>
          <p:nvPr/>
        </p:nvGrpSpPr>
        <p:grpSpPr>
          <a:xfrm>
            <a:off x="810937" y="4071027"/>
            <a:ext cx="7560000" cy="488504"/>
            <a:chOff x="810937" y="4093302"/>
            <a:chExt cx="7560000" cy="488504"/>
          </a:xfrm>
        </p:grpSpPr>
        <p:sp>
          <p:nvSpPr>
            <p:cNvPr id="135" name="Rectangle à coins arrondis 134"/>
            <p:cNvSpPr/>
            <p:nvPr/>
          </p:nvSpPr>
          <p:spPr>
            <a:xfrm>
              <a:off x="810937" y="4093302"/>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4</a:t>
              </a:r>
              <a:endParaRPr lang="fr-FR" sz="1200" dirty="0">
                <a:solidFill>
                  <a:schemeClr val="tx1"/>
                </a:solidFill>
              </a:endParaRPr>
            </a:p>
          </p:txBody>
        </p:sp>
        <p:grpSp>
          <p:nvGrpSpPr>
            <p:cNvPr id="90" name="Groupe 89"/>
            <p:cNvGrpSpPr/>
            <p:nvPr/>
          </p:nvGrpSpPr>
          <p:grpSpPr>
            <a:xfrm>
              <a:off x="1960488" y="4175554"/>
              <a:ext cx="6116169" cy="324000"/>
              <a:chOff x="1513915" y="2421500"/>
              <a:chExt cx="6116169" cy="324000"/>
            </a:xfrm>
          </p:grpSpPr>
          <p:sp>
            <p:nvSpPr>
              <p:cNvPr id="91" name="Rectangle à coins arrondis 90"/>
              <p:cNvSpPr/>
              <p:nvPr/>
            </p:nvSpPr>
            <p:spPr>
              <a:xfrm>
                <a:off x="7156010"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2" name="Rectangle à coins arrondis 91"/>
              <p:cNvSpPr/>
              <p:nvPr/>
            </p:nvSpPr>
            <p:spPr>
              <a:xfrm>
                <a:off x="151391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3" name="Rectangle à coins arrondis 92"/>
              <p:cNvSpPr/>
              <p:nvPr/>
            </p:nvSpPr>
            <p:spPr>
              <a:xfrm>
                <a:off x="2026833"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4" name="Rectangle à coins arrondis 93"/>
              <p:cNvSpPr/>
              <p:nvPr/>
            </p:nvSpPr>
            <p:spPr>
              <a:xfrm>
                <a:off x="2539750"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5" name="Rectangle à coins arrondis 94"/>
              <p:cNvSpPr/>
              <p:nvPr/>
            </p:nvSpPr>
            <p:spPr>
              <a:xfrm>
                <a:off x="305266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6" name="Rectangle à coins arrondis 95"/>
              <p:cNvSpPr/>
              <p:nvPr/>
            </p:nvSpPr>
            <p:spPr>
              <a:xfrm>
                <a:off x="3565585"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7" name="Rectangle à coins arrondis 96"/>
              <p:cNvSpPr/>
              <p:nvPr/>
            </p:nvSpPr>
            <p:spPr>
              <a:xfrm>
                <a:off x="4078502"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98" name="Rectangle à coins arrondis 97"/>
              <p:cNvSpPr/>
              <p:nvPr/>
            </p:nvSpPr>
            <p:spPr>
              <a:xfrm>
                <a:off x="4591419"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9" name="Rectangle à coins arrondis 98"/>
              <p:cNvSpPr/>
              <p:nvPr/>
            </p:nvSpPr>
            <p:spPr>
              <a:xfrm>
                <a:off x="5104337"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0" name="Rectangle à coins arrondis 99"/>
              <p:cNvSpPr/>
              <p:nvPr/>
            </p:nvSpPr>
            <p:spPr>
              <a:xfrm>
                <a:off x="5617254"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1" name="Rectangle à coins arrondis 100"/>
              <p:cNvSpPr/>
              <p:nvPr/>
            </p:nvSpPr>
            <p:spPr>
              <a:xfrm>
                <a:off x="6130171" y="2421500"/>
                <a:ext cx="474074" cy="324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2" name="Rectangle à coins arrondis 101"/>
              <p:cNvSpPr/>
              <p:nvPr/>
            </p:nvSpPr>
            <p:spPr>
              <a:xfrm>
                <a:off x="6643093" y="2421500"/>
                <a:ext cx="474074" cy="324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grpSp>
        <p:nvGrpSpPr>
          <p:cNvPr id="140" name="Groupe 139"/>
          <p:cNvGrpSpPr/>
          <p:nvPr/>
        </p:nvGrpSpPr>
        <p:grpSpPr>
          <a:xfrm>
            <a:off x="810937" y="4670075"/>
            <a:ext cx="7560000" cy="488504"/>
            <a:chOff x="810937" y="4670075"/>
            <a:chExt cx="7560000" cy="488504"/>
          </a:xfrm>
        </p:grpSpPr>
        <p:sp>
          <p:nvSpPr>
            <p:cNvPr id="136" name="Rectangle à coins arrondis 135"/>
            <p:cNvSpPr/>
            <p:nvPr/>
          </p:nvSpPr>
          <p:spPr>
            <a:xfrm>
              <a:off x="810937" y="4670075"/>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5</a:t>
              </a:r>
              <a:endParaRPr lang="fr-FR" sz="1200" dirty="0">
                <a:solidFill>
                  <a:schemeClr val="tx1"/>
                </a:solidFill>
              </a:endParaRPr>
            </a:p>
          </p:txBody>
        </p:sp>
        <p:grpSp>
          <p:nvGrpSpPr>
            <p:cNvPr id="103" name="Groupe 102"/>
            <p:cNvGrpSpPr/>
            <p:nvPr/>
          </p:nvGrpSpPr>
          <p:grpSpPr>
            <a:xfrm>
              <a:off x="1960488" y="4752327"/>
              <a:ext cx="6116169" cy="324000"/>
              <a:chOff x="294791" y="2269440"/>
              <a:chExt cx="4180020" cy="180000"/>
            </a:xfrm>
          </p:grpSpPr>
          <p:sp>
            <p:nvSpPr>
              <p:cNvPr id="104" name="Rectangle à coins arrondis 103"/>
              <p:cNvSpPr/>
              <p:nvPr/>
            </p:nvSpPr>
            <p:spPr>
              <a:xfrm>
                <a:off x="29479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5" name="Rectangle à coins arrondis 104"/>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6" name="Rectangle à coins arrondis 105"/>
              <p:cNvSpPr/>
              <p:nvPr/>
            </p:nvSpPr>
            <p:spPr>
              <a:xfrm>
                <a:off x="995885"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7" name="Rectangle à coins arrondis 106"/>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8" name="Rectangle à coins arrondis 107"/>
              <p:cNvSpPr/>
              <p:nvPr/>
            </p:nvSpPr>
            <p:spPr>
              <a:xfrm>
                <a:off x="1696979"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09" name="Rectangle à coins arrondis 108"/>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10" name="Rectangle à coins arrondis 109"/>
              <p:cNvSpPr/>
              <p:nvPr/>
            </p:nvSpPr>
            <p:spPr>
              <a:xfrm>
                <a:off x="2398073"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11" name="Rectangle à coins arrondis 110"/>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12" name="Rectangle à coins arrondis 111"/>
              <p:cNvSpPr/>
              <p:nvPr/>
            </p:nvSpPr>
            <p:spPr>
              <a:xfrm>
                <a:off x="3099167"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13" name="Rectangle à coins arrondis 112"/>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14" name="Rectangle à coins arrondis 113"/>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050" dirty="0" smtClean="0"/>
                  <a:t>Pos</a:t>
                </a:r>
                <a:endParaRPr lang="fr-FR" sz="1050" dirty="0"/>
              </a:p>
            </p:txBody>
          </p:sp>
          <p:sp>
            <p:nvSpPr>
              <p:cNvPr id="115" name="Rectangle à coins arrondis 114"/>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grpSp>
      </p:grpSp>
      <p:sp>
        <p:nvSpPr>
          <p:cNvPr id="76" name="Rectangle à coins arrondis 75"/>
          <p:cNvSpPr/>
          <p:nvPr/>
        </p:nvSpPr>
        <p:spPr>
          <a:xfrm>
            <a:off x="829875" y="1646362"/>
            <a:ext cx="1283355" cy="6967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200" dirty="0" smtClean="0">
                <a:solidFill>
                  <a:schemeClr val="tx1"/>
                </a:solidFill>
              </a:rPr>
              <a:t>ELITe InGenius </a:t>
            </a:r>
            <a:r>
              <a:rPr lang="uk-UA" sz="1200" dirty="0" smtClean="0">
                <a:solidFill>
                  <a:schemeClr val="tx1"/>
                </a:solidFill>
              </a:rPr>
              <a:t>Зразок позиції</a:t>
            </a:r>
            <a:endParaRPr lang="fr-FR" sz="1000" dirty="0">
              <a:solidFill>
                <a:schemeClr val="tx1"/>
              </a:solidFill>
            </a:endParaRPr>
          </a:p>
        </p:txBody>
      </p:sp>
      <p:grpSp>
        <p:nvGrpSpPr>
          <p:cNvPr id="119" name="Groupe 118"/>
          <p:cNvGrpSpPr/>
          <p:nvPr/>
        </p:nvGrpSpPr>
        <p:grpSpPr>
          <a:xfrm>
            <a:off x="1960488" y="1772515"/>
            <a:ext cx="6116169" cy="324000"/>
            <a:chOff x="294791" y="2269440"/>
            <a:chExt cx="4180020" cy="180000"/>
          </a:xfrm>
          <a:noFill/>
        </p:grpSpPr>
        <p:sp>
          <p:nvSpPr>
            <p:cNvPr id="120" name="Rectangle à coins arrondis 119"/>
            <p:cNvSpPr/>
            <p:nvPr/>
          </p:nvSpPr>
          <p:spPr>
            <a:xfrm>
              <a:off x="29479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a:t>
              </a:r>
              <a:endParaRPr lang="fr-FR" sz="1400" dirty="0">
                <a:solidFill>
                  <a:schemeClr val="tx1"/>
                </a:solidFill>
              </a:endParaRPr>
            </a:p>
          </p:txBody>
        </p:sp>
        <p:sp>
          <p:nvSpPr>
            <p:cNvPr id="121" name="Rectangle à coins arrondis 120"/>
            <p:cNvSpPr/>
            <p:nvPr/>
          </p:nvSpPr>
          <p:spPr>
            <a:xfrm>
              <a:off x="645338"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2</a:t>
              </a:r>
              <a:endParaRPr lang="fr-FR" sz="1400" dirty="0">
                <a:solidFill>
                  <a:schemeClr val="tx1"/>
                </a:solidFill>
              </a:endParaRPr>
            </a:p>
          </p:txBody>
        </p:sp>
        <p:sp>
          <p:nvSpPr>
            <p:cNvPr id="122" name="Rectangle à coins arrondis 121"/>
            <p:cNvSpPr/>
            <p:nvPr/>
          </p:nvSpPr>
          <p:spPr>
            <a:xfrm>
              <a:off x="995885"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a:solidFill>
                    <a:schemeClr val="tx1"/>
                  </a:solidFill>
                </a:rPr>
                <a:t>3</a:t>
              </a:r>
            </a:p>
          </p:txBody>
        </p:sp>
        <p:sp>
          <p:nvSpPr>
            <p:cNvPr id="123" name="Rectangle à coins arrondis 122"/>
            <p:cNvSpPr/>
            <p:nvPr/>
          </p:nvSpPr>
          <p:spPr>
            <a:xfrm>
              <a:off x="1346432"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a:solidFill>
                    <a:schemeClr val="tx1"/>
                  </a:solidFill>
                </a:rPr>
                <a:t>4</a:t>
              </a:r>
            </a:p>
          </p:txBody>
        </p:sp>
        <p:sp>
          <p:nvSpPr>
            <p:cNvPr id="124" name="Rectangle à coins arrondis 123"/>
            <p:cNvSpPr/>
            <p:nvPr/>
          </p:nvSpPr>
          <p:spPr>
            <a:xfrm>
              <a:off x="1696979"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5</a:t>
              </a:r>
              <a:endParaRPr lang="fr-FR" sz="1400" dirty="0">
                <a:solidFill>
                  <a:schemeClr val="tx1"/>
                </a:solidFill>
              </a:endParaRPr>
            </a:p>
          </p:txBody>
        </p:sp>
        <p:sp>
          <p:nvSpPr>
            <p:cNvPr id="125" name="Rectangle à coins arrondis 124"/>
            <p:cNvSpPr/>
            <p:nvPr/>
          </p:nvSpPr>
          <p:spPr>
            <a:xfrm>
              <a:off x="2047526"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6</a:t>
              </a:r>
              <a:endParaRPr lang="fr-FR" sz="1400" dirty="0">
                <a:solidFill>
                  <a:schemeClr val="tx1"/>
                </a:solidFill>
              </a:endParaRPr>
            </a:p>
          </p:txBody>
        </p:sp>
        <p:sp>
          <p:nvSpPr>
            <p:cNvPr id="126" name="Rectangle à coins arrondis 125"/>
            <p:cNvSpPr/>
            <p:nvPr/>
          </p:nvSpPr>
          <p:spPr>
            <a:xfrm>
              <a:off x="2398073"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7</a:t>
              </a:r>
              <a:endParaRPr lang="fr-FR" sz="1400" dirty="0">
                <a:solidFill>
                  <a:schemeClr val="tx1"/>
                </a:solidFill>
              </a:endParaRPr>
            </a:p>
          </p:txBody>
        </p:sp>
        <p:sp>
          <p:nvSpPr>
            <p:cNvPr id="127" name="Rectangle à coins arrondis 126"/>
            <p:cNvSpPr/>
            <p:nvPr/>
          </p:nvSpPr>
          <p:spPr>
            <a:xfrm>
              <a:off x="2748620"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8</a:t>
              </a:r>
              <a:endParaRPr lang="fr-FR" sz="1400" dirty="0">
                <a:solidFill>
                  <a:schemeClr val="tx1"/>
                </a:solidFill>
              </a:endParaRPr>
            </a:p>
          </p:txBody>
        </p:sp>
        <p:sp>
          <p:nvSpPr>
            <p:cNvPr id="128" name="Rectangle à coins arrondis 127"/>
            <p:cNvSpPr/>
            <p:nvPr/>
          </p:nvSpPr>
          <p:spPr>
            <a:xfrm>
              <a:off x="3099167"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9</a:t>
              </a:r>
              <a:endParaRPr lang="fr-FR" sz="1400" dirty="0">
                <a:solidFill>
                  <a:schemeClr val="tx1"/>
                </a:solidFill>
              </a:endParaRPr>
            </a:p>
          </p:txBody>
        </p:sp>
        <p:sp>
          <p:nvSpPr>
            <p:cNvPr id="129" name="Rectangle à coins arrondis 128"/>
            <p:cNvSpPr/>
            <p:nvPr/>
          </p:nvSpPr>
          <p:spPr>
            <a:xfrm>
              <a:off x="3449714"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10</a:t>
              </a:r>
              <a:endParaRPr lang="fr-FR" sz="1400" dirty="0">
                <a:solidFill>
                  <a:schemeClr val="tx1"/>
                </a:solidFill>
              </a:endParaRPr>
            </a:p>
          </p:txBody>
        </p:sp>
        <p:sp>
          <p:nvSpPr>
            <p:cNvPr id="130" name="Rectangle à coins arrondis 129"/>
            <p:cNvSpPr/>
            <p:nvPr/>
          </p:nvSpPr>
          <p:spPr>
            <a:xfrm>
              <a:off x="380026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11</a:t>
              </a:r>
              <a:endParaRPr lang="fr-FR" sz="1400" dirty="0">
                <a:solidFill>
                  <a:schemeClr val="tx1"/>
                </a:solidFill>
              </a:endParaRPr>
            </a:p>
          </p:txBody>
        </p:sp>
        <p:sp>
          <p:nvSpPr>
            <p:cNvPr id="131" name="Rectangle à coins arrondis 130"/>
            <p:cNvSpPr/>
            <p:nvPr/>
          </p:nvSpPr>
          <p:spPr>
            <a:xfrm>
              <a:off x="4150811"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12</a:t>
              </a:r>
              <a:endParaRPr lang="fr-FR" sz="1400" dirty="0">
                <a:solidFill>
                  <a:schemeClr val="tx1"/>
                </a:solidFill>
              </a:endParaRPr>
            </a:p>
          </p:txBody>
        </p:sp>
      </p:grpSp>
      <p:sp>
        <p:nvSpPr>
          <p:cNvPr id="117" name="Rectangle à coins arrondis 116"/>
          <p:cNvSpPr/>
          <p:nvPr/>
        </p:nvSpPr>
        <p:spPr>
          <a:xfrm>
            <a:off x="2145246" y="2484318"/>
            <a:ext cx="5769000" cy="2438400"/>
          </a:xfrm>
          <a:prstGeom prst="roundRect">
            <a:avLst/>
          </a:prstGeom>
          <a:gradFill>
            <a:gsLst>
              <a:gs pos="0">
                <a:schemeClr val="tx1">
                  <a:lumMod val="50000"/>
                  <a:lumOff val="50000"/>
                  <a:alpha val="85000"/>
                </a:schemeClr>
              </a:gs>
              <a:gs pos="16000">
                <a:schemeClr val="tx1">
                  <a:lumMod val="50000"/>
                  <a:lumOff val="50000"/>
                  <a:alpha val="85000"/>
                </a:schemeClr>
              </a:gs>
              <a:gs pos="100000">
                <a:schemeClr val="bg1">
                  <a:lumMod val="50000"/>
                  <a:alpha val="8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2000" dirty="0" smtClean="0">
                <a:solidFill>
                  <a:schemeClr val="bg1"/>
                </a:solidFill>
                <a:ea typeface="ＭＳ Ｐゴシック" panose="020B0600070205080204" pitchFamily="34" charset="-128"/>
              </a:rPr>
              <a:t>100% відповідність очікуваним результатам</a:t>
            </a:r>
            <a:endParaRPr lang="fr-FR" sz="1600" dirty="0" smtClean="0">
              <a:solidFill>
                <a:schemeClr val="bg1"/>
              </a:solidFill>
              <a:ea typeface="ＭＳ Ｐゴシック" panose="020B0600070205080204" pitchFamily="34" charset="-128"/>
            </a:endParaRPr>
          </a:p>
          <a:p>
            <a:pPr algn="ctr"/>
            <a:r>
              <a:rPr lang="uk-UA" sz="1600" dirty="0" smtClean="0">
                <a:solidFill>
                  <a:schemeClr val="bg1"/>
                </a:solidFill>
                <a:ea typeface="ＭＳ Ｐゴシック" panose="020B0600070205080204" pitchFamily="34" charset="-128"/>
              </a:rPr>
              <a:t>Усі негативні та позитивні зразки правильно виявлені</a:t>
            </a:r>
          </a:p>
          <a:p>
            <a:pPr algn="ctr"/>
            <a:r>
              <a:rPr lang="uk-UA" sz="1600" dirty="0" smtClean="0">
                <a:solidFill>
                  <a:schemeClr val="bg1"/>
                </a:solidFill>
                <a:ea typeface="ＭＳ Ｐゴシック" panose="020B0600070205080204" pitchFamily="34" charset="-128"/>
              </a:rPr>
              <a:t> з </a:t>
            </a:r>
            <a:r>
              <a:rPr lang="fr-FR" sz="1600" dirty="0" smtClean="0">
                <a:solidFill>
                  <a:schemeClr val="bg1"/>
                </a:solidFill>
                <a:ea typeface="ＭＳ Ｐゴシック" panose="020B0600070205080204" pitchFamily="34" charset="-128"/>
              </a:rPr>
              <a:t>ELITe InGenius</a:t>
            </a:r>
          </a:p>
          <a:p>
            <a:pPr algn="ctr"/>
            <a:r>
              <a:rPr lang="ru-RU" sz="1600" dirty="0" err="1" smtClean="0">
                <a:solidFill>
                  <a:schemeClr val="bg1"/>
                </a:solidFill>
                <a:ea typeface="ＭＳ Ｐゴシック" panose="020B0600070205080204" pitchFamily="34" charset="-128"/>
              </a:rPr>
              <a:t>Немає</a:t>
            </a:r>
            <a:r>
              <a:rPr lang="ru-RU" sz="1600" dirty="0" smtClean="0">
                <a:solidFill>
                  <a:schemeClr val="bg1"/>
                </a:solidFill>
                <a:ea typeface="ＭＳ Ｐゴシック" panose="020B0600070205080204" pitchFamily="34" charset="-128"/>
              </a:rPr>
              <a:t> </a:t>
            </a:r>
            <a:r>
              <a:rPr lang="ru-RU" sz="1600" dirty="0" err="1" smtClean="0">
                <a:solidFill>
                  <a:schemeClr val="bg1"/>
                </a:solidFill>
                <a:ea typeface="ＭＳ Ｐゴシック" panose="020B0600070205080204" pitchFamily="34" charset="-128"/>
              </a:rPr>
              <a:t>перехресного</a:t>
            </a:r>
            <a:r>
              <a:rPr lang="ru-RU" sz="1600" dirty="0" smtClean="0">
                <a:solidFill>
                  <a:schemeClr val="bg1"/>
                </a:solidFill>
                <a:ea typeface="ＭＳ Ｐゴシック" panose="020B0600070205080204" pitchFamily="34" charset="-128"/>
              </a:rPr>
              <a:t> </a:t>
            </a:r>
            <a:r>
              <a:rPr lang="ru-RU" sz="1600" dirty="0" err="1" smtClean="0">
                <a:solidFill>
                  <a:schemeClr val="bg1"/>
                </a:solidFill>
                <a:ea typeface="ＭＳ Ｐゴシック" panose="020B0600070205080204" pitchFamily="34" charset="-128"/>
              </a:rPr>
              <a:t>забруднення</a:t>
            </a:r>
            <a:r>
              <a:rPr lang="ru-RU" sz="1600" dirty="0" smtClean="0">
                <a:solidFill>
                  <a:schemeClr val="bg1"/>
                </a:solidFill>
                <a:ea typeface="ＭＳ Ｐゴシック" panose="020B0600070205080204" pitchFamily="34" charset="-128"/>
              </a:rPr>
              <a:t> </a:t>
            </a:r>
            <a:r>
              <a:rPr lang="ru-RU" sz="1600" dirty="0" err="1" smtClean="0">
                <a:solidFill>
                  <a:schemeClr val="bg1"/>
                </a:solidFill>
                <a:ea typeface="ＭＳ Ｐゴシック" panose="020B0600070205080204" pitchFamily="34" charset="-128"/>
              </a:rPr>
              <a:t>незалежно</a:t>
            </a:r>
            <a:r>
              <a:rPr lang="ru-RU" sz="1600" dirty="0" smtClean="0">
                <a:solidFill>
                  <a:schemeClr val="bg1"/>
                </a:solidFill>
                <a:ea typeface="ＭＳ Ｐゴシック" panose="020B0600070205080204" pitchFamily="34" charset="-128"/>
              </a:rPr>
              <a:t> </a:t>
            </a:r>
            <a:r>
              <a:rPr lang="ru-RU" sz="1600" dirty="0" err="1" smtClean="0">
                <a:solidFill>
                  <a:schemeClr val="bg1"/>
                </a:solidFill>
                <a:ea typeface="ＭＳ Ｐゴシック" panose="020B0600070205080204" pitchFamily="34" charset="-128"/>
              </a:rPr>
              <a:t>від</a:t>
            </a:r>
            <a:r>
              <a:rPr lang="ru-RU" sz="1600" dirty="0" smtClean="0">
                <a:solidFill>
                  <a:schemeClr val="bg1"/>
                </a:solidFill>
                <a:ea typeface="ＭＳ Ｐゴシック" panose="020B0600070205080204" pitchFamily="34" charset="-128"/>
              </a:rPr>
              <a:t> </a:t>
            </a:r>
            <a:r>
              <a:rPr lang="ru-RU" sz="1600" dirty="0" err="1" smtClean="0">
                <a:solidFill>
                  <a:schemeClr val="bg1"/>
                </a:solidFill>
                <a:ea typeface="ＭＳ Ｐゴシック" panose="020B0600070205080204" pitchFamily="34" charset="-128"/>
              </a:rPr>
              <a:t>пробігу</a:t>
            </a:r>
            <a:endParaRPr lang="fr-FR" sz="1600" dirty="0">
              <a:solidFill>
                <a:schemeClr val="bg1"/>
              </a:solidFill>
              <a:ea typeface="ＭＳ Ｐゴシック" panose="020B0600070205080204" pitchFamily="34" charset="-128"/>
            </a:endParaRPr>
          </a:p>
        </p:txBody>
      </p:sp>
      <p:sp>
        <p:nvSpPr>
          <p:cNvPr id="132" name="ZoneTexte 8"/>
          <p:cNvSpPr txBox="1">
            <a:spLocks noChangeArrowheads="1"/>
          </p:cNvSpPr>
          <p:nvPr/>
        </p:nvSpPr>
        <p:spPr bwMode="auto">
          <a:xfrm>
            <a:off x="0" y="1018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ru-RU" altLang="fr-FR" dirty="0" err="1" smtClean="0">
                <a:solidFill>
                  <a:schemeClr val="bg1"/>
                </a:solidFill>
              </a:rPr>
              <a:t>Результати</a:t>
            </a:r>
            <a:r>
              <a:rPr lang="ru-RU" altLang="fr-FR" dirty="0" smtClean="0">
                <a:solidFill>
                  <a:schemeClr val="bg1"/>
                </a:solidFill>
              </a:rPr>
              <a:t> </a:t>
            </a:r>
            <a:r>
              <a:rPr lang="ru-RU" altLang="fr-FR" dirty="0" err="1" smtClean="0">
                <a:solidFill>
                  <a:schemeClr val="bg1"/>
                </a:solidFill>
              </a:rPr>
              <a:t>дослідження</a:t>
            </a:r>
            <a:r>
              <a:rPr lang="ru-RU" altLang="fr-FR" dirty="0" smtClean="0">
                <a:solidFill>
                  <a:schemeClr val="bg1"/>
                </a:solidFill>
              </a:rPr>
              <a:t> </a:t>
            </a:r>
            <a:r>
              <a:rPr lang="ru-RU" altLang="fr-FR" dirty="0" err="1" smtClean="0">
                <a:solidFill>
                  <a:schemeClr val="bg1"/>
                </a:solidFill>
              </a:rPr>
              <a:t>ELITe</a:t>
            </a:r>
            <a:r>
              <a:rPr lang="ru-RU" altLang="fr-FR" dirty="0" smtClean="0">
                <a:solidFill>
                  <a:schemeClr val="bg1"/>
                </a:solidFill>
              </a:rPr>
              <a:t> </a:t>
            </a:r>
            <a:r>
              <a:rPr lang="ru-RU" altLang="fr-FR" dirty="0" err="1" smtClean="0">
                <a:solidFill>
                  <a:schemeClr val="bg1"/>
                </a:solidFill>
              </a:rPr>
              <a:t>InGenius</a:t>
            </a:r>
            <a:r>
              <a:rPr lang="ru-RU" altLang="fr-FR" dirty="0" smtClean="0">
                <a:solidFill>
                  <a:schemeClr val="bg1"/>
                </a:solidFill>
              </a:rPr>
              <a:t>, </a:t>
            </a:r>
            <a:r>
              <a:rPr lang="ru-RU" altLang="fr-FR" dirty="0" err="1" smtClean="0">
                <a:solidFill>
                  <a:schemeClr val="bg1"/>
                </a:solidFill>
              </a:rPr>
              <a:t>перенесення</a:t>
            </a:r>
            <a:r>
              <a:rPr lang="ru-RU" altLang="fr-FR" dirty="0" smtClean="0">
                <a:solidFill>
                  <a:schemeClr val="bg1"/>
                </a:solidFill>
              </a:rPr>
              <a:t> та </a:t>
            </a:r>
            <a:r>
              <a:rPr lang="ru-RU" altLang="fr-FR" dirty="0" err="1" smtClean="0">
                <a:solidFill>
                  <a:schemeClr val="bg1"/>
                </a:solidFill>
              </a:rPr>
              <a:t>перехресне</a:t>
            </a:r>
            <a:r>
              <a:rPr lang="ru-RU" altLang="fr-FR" dirty="0" smtClean="0">
                <a:solidFill>
                  <a:schemeClr val="bg1"/>
                </a:solidFill>
              </a:rPr>
              <a:t> </a:t>
            </a:r>
            <a:r>
              <a:rPr lang="ru-RU" altLang="fr-FR" dirty="0" err="1" smtClean="0">
                <a:solidFill>
                  <a:schemeClr val="bg1"/>
                </a:solidFill>
              </a:rPr>
              <a:t>забруднення</a:t>
            </a:r>
            <a:endParaRPr lang="en-US" altLang="fr-FR" dirty="0">
              <a:solidFill>
                <a:schemeClr val="bg1"/>
              </a:solidFill>
            </a:endParaRPr>
          </a:p>
        </p:txBody>
      </p:sp>
    </p:spTree>
    <p:extLst>
      <p:ext uri="{BB962C8B-B14F-4D97-AF65-F5344CB8AC3E}">
        <p14:creationId xmlns:p14="http://schemas.microsoft.com/office/powerpoint/2010/main" val="3484741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371600" y="256771"/>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600" dirty="0" smtClean="0">
                <a:solidFill>
                  <a:schemeClr val="bg1">
                    <a:lumMod val="50000"/>
                  </a:schemeClr>
                </a:solidFill>
              </a:rPr>
              <a:t>Складання протоколу 2</a:t>
            </a:r>
            <a:endParaRPr lang="en-US" sz="3600" dirty="0">
              <a:solidFill>
                <a:schemeClr val="bg1">
                  <a:lumMod val="50000"/>
                </a:schemeClr>
              </a:solidFill>
            </a:endParaRPr>
          </a:p>
        </p:txBody>
      </p:sp>
      <p:cxnSp>
        <p:nvCxnSpPr>
          <p:cNvPr id="12" name="Connecteur droit 6"/>
          <p:cNvCxnSpPr/>
          <p:nvPr/>
        </p:nvCxnSpPr>
        <p:spPr>
          <a:xfrm>
            <a:off x="4500563" y="1154113"/>
            <a:ext cx="4643437"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16" name="Rectangle à coins arrondis 115"/>
          <p:cNvSpPr/>
          <p:nvPr/>
        </p:nvSpPr>
        <p:spPr>
          <a:xfrm>
            <a:off x="810937" y="2273883"/>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1</a:t>
            </a:r>
            <a:endParaRPr lang="fr-FR" sz="1200" dirty="0">
              <a:solidFill>
                <a:schemeClr val="tx1"/>
              </a:solidFill>
            </a:endParaRPr>
          </a:p>
        </p:txBody>
      </p:sp>
      <p:grpSp>
        <p:nvGrpSpPr>
          <p:cNvPr id="6" name="Groupe 5"/>
          <p:cNvGrpSpPr/>
          <p:nvPr/>
        </p:nvGrpSpPr>
        <p:grpSpPr>
          <a:xfrm>
            <a:off x="1960410" y="2356135"/>
            <a:ext cx="6116169" cy="324000"/>
            <a:chOff x="294791" y="2269440"/>
            <a:chExt cx="4180020" cy="180000"/>
          </a:xfrm>
        </p:grpSpPr>
        <p:sp>
          <p:nvSpPr>
            <p:cNvPr id="3" name="Rectangle à coins arrondis 2"/>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7" name="Rectangle à coins arrondis 6"/>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 name="Rectangle à coins arrondis 7"/>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 name="Rectangle à coins arrondis 8"/>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 name="Rectangle à coins arrondis 9"/>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3" name="Rectangle à coins arrondis 12"/>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 name="Rectangle à coins arrondis 13"/>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5" name="Rectangle à coins arrondis 14"/>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0" name="Rectangle à coins arrondis 19"/>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21" name="Rectangle à coins arrondis 20"/>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2" name="Rectangle à coins arrondis 21"/>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23" name="Rectangle à coins arrondis 22"/>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sp>
        <p:nvSpPr>
          <p:cNvPr id="133" name="Rectangle à coins arrondis 132"/>
          <p:cNvSpPr/>
          <p:nvPr/>
        </p:nvSpPr>
        <p:spPr>
          <a:xfrm>
            <a:off x="810937" y="2872931"/>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2</a:t>
            </a:r>
            <a:endParaRPr lang="fr-FR" sz="1200" dirty="0">
              <a:solidFill>
                <a:schemeClr val="tx1"/>
              </a:solidFill>
            </a:endParaRPr>
          </a:p>
        </p:txBody>
      </p:sp>
      <p:sp>
        <p:nvSpPr>
          <p:cNvPr id="134" name="Rectangle à coins arrondis 133"/>
          <p:cNvSpPr/>
          <p:nvPr/>
        </p:nvSpPr>
        <p:spPr>
          <a:xfrm>
            <a:off x="810937" y="3471979"/>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3</a:t>
            </a:r>
            <a:endParaRPr lang="fr-FR" sz="1200" dirty="0">
              <a:solidFill>
                <a:schemeClr val="tx1"/>
              </a:solidFill>
            </a:endParaRPr>
          </a:p>
        </p:txBody>
      </p:sp>
      <p:sp>
        <p:nvSpPr>
          <p:cNvPr id="135" name="Rectangle à coins arrondis 134"/>
          <p:cNvSpPr/>
          <p:nvPr/>
        </p:nvSpPr>
        <p:spPr>
          <a:xfrm>
            <a:off x="810937" y="4071027"/>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4</a:t>
            </a:r>
            <a:endParaRPr lang="fr-FR" sz="1200" dirty="0">
              <a:solidFill>
                <a:schemeClr val="tx1"/>
              </a:solidFill>
            </a:endParaRPr>
          </a:p>
        </p:txBody>
      </p:sp>
      <p:sp>
        <p:nvSpPr>
          <p:cNvPr id="136" name="Rectangle à coins arrondis 135"/>
          <p:cNvSpPr/>
          <p:nvPr/>
        </p:nvSpPr>
        <p:spPr>
          <a:xfrm>
            <a:off x="810937" y="4670075"/>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5</a:t>
            </a:r>
            <a:endParaRPr lang="fr-FR" sz="1200" dirty="0">
              <a:solidFill>
                <a:schemeClr val="tx1"/>
              </a:solidFill>
            </a:endParaRPr>
          </a:p>
        </p:txBody>
      </p:sp>
      <p:sp>
        <p:nvSpPr>
          <p:cNvPr id="76" name="Rectangle à coins arrondis 75"/>
          <p:cNvSpPr/>
          <p:nvPr/>
        </p:nvSpPr>
        <p:spPr>
          <a:xfrm>
            <a:off x="829875" y="1646362"/>
            <a:ext cx="1283355" cy="6967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200" dirty="0" smtClean="0">
                <a:solidFill>
                  <a:schemeClr val="tx1"/>
                </a:solidFill>
              </a:rPr>
              <a:t>ELITe InGenius </a:t>
            </a:r>
            <a:r>
              <a:rPr lang="uk-UA" sz="1200" dirty="0" smtClean="0">
                <a:solidFill>
                  <a:schemeClr val="tx1"/>
                </a:solidFill>
              </a:rPr>
              <a:t>Зразок позиції</a:t>
            </a:r>
            <a:endParaRPr lang="fr-FR" sz="1000" dirty="0">
              <a:solidFill>
                <a:schemeClr val="tx1"/>
              </a:solidFill>
            </a:endParaRPr>
          </a:p>
        </p:txBody>
      </p:sp>
      <p:grpSp>
        <p:nvGrpSpPr>
          <p:cNvPr id="119" name="Groupe 118"/>
          <p:cNvGrpSpPr/>
          <p:nvPr/>
        </p:nvGrpSpPr>
        <p:grpSpPr>
          <a:xfrm>
            <a:off x="1960488" y="1772515"/>
            <a:ext cx="6116169" cy="324000"/>
            <a:chOff x="294791" y="2269440"/>
            <a:chExt cx="4180020" cy="180000"/>
          </a:xfrm>
          <a:noFill/>
        </p:grpSpPr>
        <p:sp>
          <p:nvSpPr>
            <p:cNvPr id="120" name="Rectangle à coins arrondis 119"/>
            <p:cNvSpPr/>
            <p:nvPr/>
          </p:nvSpPr>
          <p:spPr>
            <a:xfrm>
              <a:off x="29479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a:t>
              </a:r>
              <a:endParaRPr lang="fr-FR" sz="1400" dirty="0">
                <a:solidFill>
                  <a:schemeClr val="tx1"/>
                </a:solidFill>
              </a:endParaRPr>
            </a:p>
          </p:txBody>
        </p:sp>
        <p:sp>
          <p:nvSpPr>
            <p:cNvPr id="121" name="Rectangle à coins arrondis 120"/>
            <p:cNvSpPr/>
            <p:nvPr/>
          </p:nvSpPr>
          <p:spPr>
            <a:xfrm>
              <a:off x="645338"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2</a:t>
              </a:r>
              <a:endParaRPr lang="fr-FR" sz="1400" dirty="0">
                <a:solidFill>
                  <a:schemeClr val="tx1"/>
                </a:solidFill>
              </a:endParaRPr>
            </a:p>
          </p:txBody>
        </p:sp>
        <p:sp>
          <p:nvSpPr>
            <p:cNvPr id="122" name="Rectangle à coins arrondis 121"/>
            <p:cNvSpPr/>
            <p:nvPr/>
          </p:nvSpPr>
          <p:spPr>
            <a:xfrm>
              <a:off x="995885"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a:solidFill>
                    <a:schemeClr val="tx1"/>
                  </a:solidFill>
                </a:rPr>
                <a:t>3</a:t>
              </a:r>
            </a:p>
          </p:txBody>
        </p:sp>
        <p:sp>
          <p:nvSpPr>
            <p:cNvPr id="123" name="Rectangle à coins arrondis 122"/>
            <p:cNvSpPr/>
            <p:nvPr/>
          </p:nvSpPr>
          <p:spPr>
            <a:xfrm>
              <a:off x="1346432"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a:solidFill>
                    <a:schemeClr val="tx1"/>
                  </a:solidFill>
                </a:rPr>
                <a:t>4</a:t>
              </a:r>
            </a:p>
          </p:txBody>
        </p:sp>
        <p:sp>
          <p:nvSpPr>
            <p:cNvPr id="124" name="Rectangle à coins arrondis 123"/>
            <p:cNvSpPr/>
            <p:nvPr/>
          </p:nvSpPr>
          <p:spPr>
            <a:xfrm>
              <a:off x="1696979"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5</a:t>
              </a:r>
              <a:endParaRPr lang="fr-FR" sz="1400" dirty="0">
                <a:solidFill>
                  <a:schemeClr val="tx1"/>
                </a:solidFill>
              </a:endParaRPr>
            </a:p>
          </p:txBody>
        </p:sp>
        <p:sp>
          <p:nvSpPr>
            <p:cNvPr id="125" name="Rectangle à coins arrondis 124"/>
            <p:cNvSpPr/>
            <p:nvPr/>
          </p:nvSpPr>
          <p:spPr>
            <a:xfrm>
              <a:off x="2047526"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6</a:t>
              </a:r>
              <a:endParaRPr lang="fr-FR" sz="1400" dirty="0">
                <a:solidFill>
                  <a:schemeClr val="tx1"/>
                </a:solidFill>
              </a:endParaRPr>
            </a:p>
          </p:txBody>
        </p:sp>
        <p:sp>
          <p:nvSpPr>
            <p:cNvPr id="126" name="Rectangle à coins arrondis 125"/>
            <p:cNvSpPr/>
            <p:nvPr/>
          </p:nvSpPr>
          <p:spPr>
            <a:xfrm>
              <a:off x="2398073"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7</a:t>
              </a:r>
              <a:endParaRPr lang="fr-FR" sz="1400" dirty="0">
                <a:solidFill>
                  <a:schemeClr val="tx1"/>
                </a:solidFill>
              </a:endParaRPr>
            </a:p>
          </p:txBody>
        </p:sp>
        <p:sp>
          <p:nvSpPr>
            <p:cNvPr id="127" name="Rectangle à coins arrondis 126"/>
            <p:cNvSpPr/>
            <p:nvPr/>
          </p:nvSpPr>
          <p:spPr>
            <a:xfrm>
              <a:off x="2748620"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8</a:t>
              </a:r>
              <a:endParaRPr lang="fr-FR" sz="1400" dirty="0">
                <a:solidFill>
                  <a:schemeClr val="tx1"/>
                </a:solidFill>
              </a:endParaRPr>
            </a:p>
          </p:txBody>
        </p:sp>
        <p:sp>
          <p:nvSpPr>
            <p:cNvPr id="128" name="Rectangle à coins arrondis 127"/>
            <p:cNvSpPr/>
            <p:nvPr/>
          </p:nvSpPr>
          <p:spPr>
            <a:xfrm>
              <a:off x="3099167"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9</a:t>
              </a:r>
              <a:endParaRPr lang="fr-FR" sz="1400" dirty="0">
                <a:solidFill>
                  <a:schemeClr val="tx1"/>
                </a:solidFill>
              </a:endParaRPr>
            </a:p>
          </p:txBody>
        </p:sp>
        <p:sp>
          <p:nvSpPr>
            <p:cNvPr id="129" name="Rectangle à coins arrondis 128"/>
            <p:cNvSpPr/>
            <p:nvPr/>
          </p:nvSpPr>
          <p:spPr>
            <a:xfrm>
              <a:off x="3449714"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10</a:t>
              </a:r>
              <a:endParaRPr lang="fr-FR" sz="1400" dirty="0">
                <a:solidFill>
                  <a:schemeClr val="tx1"/>
                </a:solidFill>
              </a:endParaRPr>
            </a:p>
          </p:txBody>
        </p:sp>
        <p:sp>
          <p:nvSpPr>
            <p:cNvPr id="130" name="Rectangle à coins arrondis 129"/>
            <p:cNvSpPr/>
            <p:nvPr/>
          </p:nvSpPr>
          <p:spPr>
            <a:xfrm>
              <a:off x="380026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11</a:t>
              </a:r>
              <a:endParaRPr lang="fr-FR" sz="1400" dirty="0">
                <a:solidFill>
                  <a:schemeClr val="tx1"/>
                </a:solidFill>
              </a:endParaRPr>
            </a:p>
          </p:txBody>
        </p:sp>
        <p:sp>
          <p:nvSpPr>
            <p:cNvPr id="131" name="Rectangle à coins arrondis 130"/>
            <p:cNvSpPr/>
            <p:nvPr/>
          </p:nvSpPr>
          <p:spPr>
            <a:xfrm>
              <a:off x="4150811"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12</a:t>
              </a:r>
              <a:endParaRPr lang="fr-FR" sz="1400" dirty="0">
                <a:solidFill>
                  <a:schemeClr val="tx1"/>
                </a:solidFill>
              </a:endParaRPr>
            </a:p>
          </p:txBody>
        </p:sp>
      </p:grpSp>
      <p:grpSp>
        <p:nvGrpSpPr>
          <p:cNvPr id="117" name="Groupe 116"/>
          <p:cNvGrpSpPr/>
          <p:nvPr/>
        </p:nvGrpSpPr>
        <p:grpSpPr>
          <a:xfrm>
            <a:off x="1960410" y="2955183"/>
            <a:ext cx="6116169" cy="324000"/>
            <a:chOff x="294791" y="2269440"/>
            <a:chExt cx="4180020" cy="180000"/>
          </a:xfrm>
        </p:grpSpPr>
        <p:sp>
          <p:nvSpPr>
            <p:cNvPr id="132" name="Rectangle à coins arrondis 131"/>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41" name="Rectangle à coins arrondis 140"/>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2" name="Rectangle à coins arrondis 141"/>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3" name="Rectangle à coins arrondis 142"/>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4" name="Rectangle à coins arrondis 143"/>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5" name="Rectangle à coins arrondis 144"/>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6" name="Rectangle à coins arrondis 145"/>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47" name="Rectangle à coins arrondis 146"/>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8" name="Rectangle à coins arrondis 147"/>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49" name="Rectangle à coins arrondis 148"/>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0" name="Rectangle à coins arrondis 149"/>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51" name="Rectangle à coins arrondis 150"/>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grpSp>
        <p:nvGrpSpPr>
          <p:cNvPr id="152" name="Groupe 151"/>
          <p:cNvGrpSpPr/>
          <p:nvPr/>
        </p:nvGrpSpPr>
        <p:grpSpPr>
          <a:xfrm>
            <a:off x="1960410" y="3554231"/>
            <a:ext cx="6116169" cy="324000"/>
            <a:chOff x="294791" y="2269440"/>
            <a:chExt cx="4180020" cy="180000"/>
          </a:xfrm>
        </p:grpSpPr>
        <p:sp>
          <p:nvSpPr>
            <p:cNvPr id="153" name="Rectangle à coins arrondis 152"/>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54" name="Rectangle à coins arrondis 153"/>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5" name="Rectangle à coins arrondis 154"/>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6" name="Rectangle à coins arrondis 155"/>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7" name="Rectangle à coins arrondis 156"/>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8" name="Rectangle à coins arrondis 157"/>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9" name="Rectangle à coins arrondis 158"/>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60" name="Rectangle à coins arrondis 159"/>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1" name="Rectangle à coins arrondis 160"/>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62" name="Rectangle à coins arrondis 161"/>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3" name="Rectangle à coins arrondis 162"/>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64" name="Rectangle à coins arrondis 163"/>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grpSp>
        <p:nvGrpSpPr>
          <p:cNvPr id="165" name="Groupe 164"/>
          <p:cNvGrpSpPr/>
          <p:nvPr/>
        </p:nvGrpSpPr>
        <p:grpSpPr>
          <a:xfrm>
            <a:off x="1960410" y="4153279"/>
            <a:ext cx="6116169" cy="324000"/>
            <a:chOff x="294791" y="2269440"/>
            <a:chExt cx="4180020" cy="180000"/>
          </a:xfrm>
        </p:grpSpPr>
        <p:sp>
          <p:nvSpPr>
            <p:cNvPr id="166" name="Rectangle à coins arrondis 165"/>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67" name="Rectangle à coins arrondis 166"/>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8" name="Rectangle à coins arrondis 167"/>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9" name="Rectangle à coins arrondis 168"/>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0" name="Rectangle à coins arrondis 169"/>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1" name="Rectangle à coins arrondis 170"/>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2" name="Rectangle à coins arrondis 171"/>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73" name="Rectangle à coins arrondis 172"/>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4" name="Rectangle à coins arrondis 173"/>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75" name="Rectangle à coins arrondis 174"/>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6" name="Rectangle à coins arrondis 175"/>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77" name="Rectangle à coins arrondis 176"/>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grpSp>
        <p:nvGrpSpPr>
          <p:cNvPr id="178" name="Groupe 177"/>
          <p:cNvGrpSpPr/>
          <p:nvPr/>
        </p:nvGrpSpPr>
        <p:grpSpPr>
          <a:xfrm>
            <a:off x="1960410" y="4752327"/>
            <a:ext cx="6116169" cy="324000"/>
            <a:chOff x="294791" y="2269440"/>
            <a:chExt cx="4180020" cy="180000"/>
          </a:xfrm>
        </p:grpSpPr>
        <p:sp>
          <p:nvSpPr>
            <p:cNvPr id="179" name="Rectangle à coins arrondis 178"/>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80" name="Rectangle à coins arrondis 179"/>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1" name="Rectangle à coins arrondis 180"/>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2" name="Rectangle à coins arrondis 181"/>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3" name="Rectangle à coins arrondis 182"/>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4" name="Rectangle à coins arrondis 183"/>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5" name="Rectangle à coins arrondis 184"/>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86" name="Rectangle à coins arrondis 185"/>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7" name="Rectangle à coins arrondis 186"/>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88" name="Rectangle à coins arrondis 187"/>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9" name="Rectangle à coins arrondis 188"/>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90" name="Rectangle à coins arrondis 189"/>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sp>
        <p:nvSpPr>
          <p:cNvPr id="89" name="ZoneTexte 8"/>
          <p:cNvSpPr txBox="1">
            <a:spLocks noChangeArrowheads="1"/>
          </p:cNvSpPr>
          <p:nvPr/>
        </p:nvSpPr>
        <p:spPr bwMode="auto">
          <a:xfrm>
            <a:off x="0" y="1018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ru-RU" altLang="fr-FR" dirty="0" err="1" smtClean="0">
                <a:solidFill>
                  <a:schemeClr val="bg1"/>
                </a:solidFill>
              </a:rPr>
              <a:t>Результати</a:t>
            </a:r>
            <a:r>
              <a:rPr lang="ru-RU" altLang="fr-FR" dirty="0" smtClean="0">
                <a:solidFill>
                  <a:schemeClr val="bg1"/>
                </a:solidFill>
              </a:rPr>
              <a:t> </a:t>
            </a:r>
            <a:r>
              <a:rPr lang="ru-RU" altLang="fr-FR" dirty="0" err="1" smtClean="0">
                <a:solidFill>
                  <a:schemeClr val="bg1"/>
                </a:solidFill>
              </a:rPr>
              <a:t>дослідження</a:t>
            </a:r>
            <a:r>
              <a:rPr lang="ru-RU" altLang="fr-FR" dirty="0" smtClean="0">
                <a:solidFill>
                  <a:schemeClr val="bg1"/>
                </a:solidFill>
              </a:rPr>
              <a:t> </a:t>
            </a:r>
            <a:r>
              <a:rPr lang="ru-RU" altLang="fr-FR" dirty="0" err="1" smtClean="0">
                <a:solidFill>
                  <a:schemeClr val="bg1"/>
                </a:solidFill>
              </a:rPr>
              <a:t>ELITe</a:t>
            </a:r>
            <a:r>
              <a:rPr lang="ru-RU" altLang="fr-FR" dirty="0" smtClean="0">
                <a:solidFill>
                  <a:schemeClr val="bg1"/>
                </a:solidFill>
              </a:rPr>
              <a:t> </a:t>
            </a:r>
            <a:r>
              <a:rPr lang="ru-RU" altLang="fr-FR" dirty="0" err="1" smtClean="0">
                <a:solidFill>
                  <a:schemeClr val="bg1"/>
                </a:solidFill>
              </a:rPr>
              <a:t>InGenius</a:t>
            </a:r>
            <a:r>
              <a:rPr lang="ru-RU" altLang="fr-FR" dirty="0" smtClean="0">
                <a:solidFill>
                  <a:schemeClr val="bg1"/>
                </a:solidFill>
              </a:rPr>
              <a:t>, </a:t>
            </a:r>
            <a:r>
              <a:rPr lang="ru-RU" altLang="fr-FR" dirty="0" err="1" smtClean="0">
                <a:solidFill>
                  <a:schemeClr val="bg1"/>
                </a:solidFill>
              </a:rPr>
              <a:t>перенесення</a:t>
            </a:r>
            <a:r>
              <a:rPr lang="ru-RU" altLang="fr-FR" dirty="0" smtClean="0">
                <a:solidFill>
                  <a:schemeClr val="bg1"/>
                </a:solidFill>
              </a:rPr>
              <a:t> та </a:t>
            </a:r>
            <a:r>
              <a:rPr lang="ru-RU" altLang="fr-FR" dirty="0" err="1" smtClean="0">
                <a:solidFill>
                  <a:schemeClr val="bg1"/>
                </a:solidFill>
              </a:rPr>
              <a:t>перехресне</a:t>
            </a:r>
            <a:r>
              <a:rPr lang="ru-RU" altLang="fr-FR" dirty="0" smtClean="0">
                <a:solidFill>
                  <a:schemeClr val="bg1"/>
                </a:solidFill>
              </a:rPr>
              <a:t> </a:t>
            </a:r>
            <a:r>
              <a:rPr lang="ru-RU" altLang="fr-FR" dirty="0" err="1" smtClean="0">
                <a:solidFill>
                  <a:schemeClr val="bg1"/>
                </a:solidFill>
              </a:rPr>
              <a:t>забруднення</a:t>
            </a:r>
            <a:endParaRPr lang="en-US" altLang="fr-FR" dirty="0">
              <a:solidFill>
                <a:schemeClr val="bg1"/>
              </a:solidFill>
            </a:endParaRPr>
          </a:p>
        </p:txBody>
      </p:sp>
    </p:spTree>
    <p:extLst>
      <p:ext uri="{BB962C8B-B14F-4D97-AF65-F5344CB8AC3E}">
        <p14:creationId xmlns:p14="http://schemas.microsoft.com/office/powerpoint/2010/main" val="2567737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371600" y="256771"/>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uk-UA" sz="3600" dirty="0" smtClean="0">
                <a:solidFill>
                  <a:schemeClr val="bg1">
                    <a:lumMod val="50000"/>
                  </a:schemeClr>
                </a:solidFill>
              </a:rPr>
              <a:t>Отримані результати</a:t>
            </a:r>
            <a:endParaRPr lang="en-US" sz="3600" dirty="0" smtClean="0">
              <a:solidFill>
                <a:schemeClr val="bg1">
                  <a:lumMod val="50000"/>
                </a:schemeClr>
              </a:solidFill>
            </a:endParaRPr>
          </a:p>
        </p:txBody>
      </p:sp>
      <p:cxnSp>
        <p:nvCxnSpPr>
          <p:cNvPr id="12" name="Connecteur droit 6"/>
          <p:cNvCxnSpPr/>
          <p:nvPr/>
        </p:nvCxnSpPr>
        <p:spPr>
          <a:xfrm>
            <a:off x="4500563" y="1154113"/>
            <a:ext cx="4643437"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16" name="Rectangle à coins arrondis 115"/>
          <p:cNvSpPr/>
          <p:nvPr/>
        </p:nvSpPr>
        <p:spPr>
          <a:xfrm>
            <a:off x="810937" y="2273883"/>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1</a:t>
            </a:r>
            <a:endParaRPr lang="fr-FR" sz="1200" dirty="0">
              <a:solidFill>
                <a:schemeClr val="tx1"/>
              </a:solidFill>
            </a:endParaRPr>
          </a:p>
        </p:txBody>
      </p:sp>
      <p:grpSp>
        <p:nvGrpSpPr>
          <p:cNvPr id="6" name="Groupe 5"/>
          <p:cNvGrpSpPr/>
          <p:nvPr/>
        </p:nvGrpSpPr>
        <p:grpSpPr>
          <a:xfrm>
            <a:off x="1960410" y="2356135"/>
            <a:ext cx="6116169" cy="324000"/>
            <a:chOff x="294791" y="2269440"/>
            <a:chExt cx="4180020" cy="180000"/>
          </a:xfrm>
        </p:grpSpPr>
        <p:sp>
          <p:nvSpPr>
            <p:cNvPr id="3" name="Rectangle à coins arrondis 2"/>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7" name="Rectangle à coins arrondis 6"/>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8" name="Rectangle à coins arrondis 7"/>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9" name="Rectangle à coins arrondis 8"/>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0" name="Rectangle à coins arrondis 9"/>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3" name="Rectangle à coins arrondis 12"/>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 name="Rectangle à coins arrondis 13"/>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5" name="Rectangle à coins arrondis 14"/>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0" name="Rectangle à coins arrondis 19"/>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21" name="Rectangle à coins arrondis 20"/>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22" name="Rectangle à coins arrondis 21"/>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23" name="Rectangle à coins arrondis 22"/>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sp>
        <p:nvSpPr>
          <p:cNvPr id="133" name="Rectangle à coins arrondis 132"/>
          <p:cNvSpPr/>
          <p:nvPr/>
        </p:nvSpPr>
        <p:spPr>
          <a:xfrm>
            <a:off x="810937" y="2872931"/>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2</a:t>
            </a:r>
            <a:endParaRPr lang="fr-FR" sz="1200" dirty="0">
              <a:solidFill>
                <a:schemeClr val="tx1"/>
              </a:solidFill>
            </a:endParaRPr>
          </a:p>
        </p:txBody>
      </p:sp>
      <p:sp>
        <p:nvSpPr>
          <p:cNvPr id="134" name="Rectangle à coins arrondis 133"/>
          <p:cNvSpPr/>
          <p:nvPr/>
        </p:nvSpPr>
        <p:spPr>
          <a:xfrm>
            <a:off x="810937" y="3471979"/>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3</a:t>
            </a:r>
            <a:endParaRPr lang="fr-FR" sz="1200" dirty="0">
              <a:solidFill>
                <a:schemeClr val="tx1"/>
              </a:solidFill>
            </a:endParaRPr>
          </a:p>
        </p:txBody>
      </p:sp>
      <p:sp>
        <p:nvSpPr>
          <p:cNvPr id="135" name="Rectangle à coins arrondis 134"/>
          <p:cNvSpPr/>
          <p:nvPr/>
        </p:nvSpPr>
        <p:spPr>
          <a:xfrm>
            <a:off x="810937" y="4071027"/>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4</a:t>
            </a:r>
            <a:endParaRPr lang="fr-FR" sz="1200" dirty="0">
              <a:solidFill>
                <a:schemeClr val="tx1"/>
              </a:solidFill>
            </a:endParaRPr>
          </a:p>
        </p:txBody>
      </p:sp>
      <p:sp>
        <p:nvSpPr>
          <p:cNvPr id="136" name="Rectangle à coins arrondis 135"/>
          <p:cNvSpPr/>
          <p:nvPr/>
        </p:nvSpPr>
        <p:spPr>
          <a:xfrm>
            <a:off x="810937" y="4670075"/>
            <a:ext cx="7560000" cy="488504"/>
          </a:xfrm>
          <a:prstGeom prst="roundRect">
            <a:avLst/>
          </a:prstGeom>
          <a:gradFill>
            <a:gsLst>
              <a:gs pos="100000">
                <a:schemeClr val="bg1">
                  <a:lumMod val="95000"/>
                </a:schemeClr>
              </a:gs>
              <a:gs pos="16000">
                <a:schemeClr val="bg1">
                  <a:lumMod val="75000"/>
                </a:schemeClr>
              </a:gs>
              <a:gs pos="0">
                <a:schemeClr val="bg1">
                  <a:lumMod val="75000"/>
                </a:schemeClr>
              </a:gs>
            </a:gsLst>
            <a:lin ang="16200000" scaled="0"/>
          </a:gra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ctr"/>
          <a:lstStyle/>
          <a:p>
            <a:r>
              <a:rPr lang="fr-FR" sz="1200" dirty="0" err="1" smtClean="0">
                <a:solidFill>
                  <a:schemeClr val="tx1"/>
                </a:solidFill>
              </a:rPr>
              <a:t>Run</a:t>
            </a:r>
            <a:r>
              <a:rPr lang="fr-FR" sz="1200" dirty="0" smtClean="0">
                <a:solidFill>
                  <a:schemeClr val="tx1"/>
                </a:solidFill>
              </a:rPr>
              <a:t> 5</a:t>
            </a:r>
            <a:endParaRPr lang="fr-FR" sz="1200" dirty="0">
              <a:solidFill>
                <a:schemeClr val="tx1"/>
              </a:solidFill>
            </a:endParaRPr>
          </a:p>
        </p:txBody>
      </p:sp>
      <p:sp>
        <p:nvSpPr>
          <p:cNvPr id="76" name="Rectangle à coins arrondis 75"/>
          <p:cNvSpPr/>
          <p:nvPr/>
        </p:nvSpPr>
        <p:spPr>
          <a:xfrm>
            <a:off x="829875" y="1646362"/>
            <a:ext cx="1283355" cy="6967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fr-FR" sz="1200" dirty="0" smtClean="0">
                <a:solidFill>
                  <a:schemeClr val="tx1"/>
                </a:solidFill>
              </a:rPr>
              <a:t>ELITe InGenius </a:t>
            </a:r>
            <a:r>
              <a:rPr lang="uk-UA" sz="1200" dirty="0" smtClean="0">
                <a:solidFill>
                  <a:schemeClr val="tx1"/>
                </a:solidFill>
              </a:rPr>
              <a:t>Зразок позиції</a:t>
            </a:r>
            <a:endParaRPr lang="fr-FR" sz="1000" dirty="0">
              <a:solidFill>
                <a:schemeClr val="tx1"/>
              </a:solidFill>
            </a:endParaRPr>
          </a:p>
        </p:txBody>
      </p:sp>
      <p:grpSp>
        <p:nvGrpSpPr>
          <p:cNvPr id="119" name="Groupe 118"/>
          <p:cNvGrpSpPr/>
          <p:nvPr/>
        </p:nvGrpSpPr>
        <p:grpSpPr>
          <a:xfrm>
            <a:off x="1960488" y="1772515"/>
            <a:ext cx="6116169" cy="324000"/>
            <a:chOff x="294791" y="2269440"/>
            <a:chExt cx="4180020" cy="180000"/>
          </a:xfrm>
          <a:noFill/>
        </p:grpSpPr>
        <p:sp>
          <p:nvSpPr>
            <p:cNvPr id="120" name="Rectangle à coins arrondis 119"/>
            <p:cNvSpPr/>
            <p:nvPr/>
          </p:nvSpPr>
          <p:spPr>
            <a:xfrm>
              <a:off x="29479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a:t>
              </a:r>
              <a:endParaRPr lang="fr-FR" sz="1400" dirty="0">
                <a:solidFill>
                  <a:schemeClr val="tx1"/>
                </a:solidFill>
              </a:endParaRPr>
            </a:p>
          </p:txBody>
        </p:sp>
        <p:sp>
          <p:nvSpPr>
            <p:cNvPr id="121" name="Rectangle à coins arrondis 120"/>
            <p:cNvSpPr/>
            <p:nvPr/>
          </p:nvSpPr>
          <p:spPr>
            <a:xfrm>
              <a:off x="645338"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2</a:t>
              </a:r>
              <a:endParaRPr lang="fr-FR" sz="1400" dirty="0">
                <a:solidFill>
                  <a:schemeClr val="tx1"/>
                </a:solidFill>
              </a:endParaRPr>
            </a:p>
          </p:txBody>
        </p:sp>
        <p:sp>
          <p:nvSpPr>
            <p:cNvPr id="122" name="Rectangle à coins arrondis 121"/>
            <p:cNvSpPr/>
            <p:nvPr/>
          </p:nvSpPr>
          <p:spPr>
            <a:xfrm>
              <a:off x="995885"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a:solidFill>
                    <a:schemeClr val="tx1"/>
                  </a:solidFill>
                </a:rPr>
                <a:t>3</a:t>
              </a:r>
            </a:p>
          </p:txBody>
        </p:sp>
        <p:sp>
          <p:nvSpPr>
            <p:cNvPr id="123" name="Rectangle à coins arrondis 122"/>
            <p:cNvSpPr/>
            <p:nvPr/>
          </p:nvSpPr>
          <p:spPr>
            <a:xfrm>
              <a:off x="1346432"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a:solidFill>
                    <a:schemeClr val="tx1"/>
                  </a:solidFill>
                </a:rPr>
                <a:t>4</a:t>
              </a:r>
            </a:p>
          </p:txBody>
        </p:sp>
        <p:sp>
          <p:nvSpPr>
            <p:cNvPr id="124" name="Rectangle à coins arrondis 123"/>
            <p:cNvSpPr/>
            <p:nvPr/>
          </p:nvSpPr>
          <p:spPr>
            <a:xfrm>
              <a:off x="1696979"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5</a:t>
              </a:r>
              <a:endParaRPr lang="fr-FR" sz="1400" dirty="0">
                <a:solidFill>
                  <a:schemeClr val="tx1"/>
                </a:solidFill>
              </a:endParaRPr>
            </a:p>
          </p:txBody>
        </p:sp>
        <p:sp>
          <p:nvSpPr>
            <p:cNvPr id="125" name="Rectangle à coins arrondis 124"/>
            <p:cNvSpPr/>
            <p:nvPr/>
          </p:nvSpPr>
          <p:spPr>
            <a:xfrm>
              <a:off x="2047526"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6</a:t>
              </a:r>
              <a:endParaRPr lang="fr-FR" sz="1400" dirty="0">
                <a:solidFill>
                  <a:schemeClr val="tx1"/>
                </a:solidFill>
              </a:endParaRPr>
            </a:p>
          </p:txBody>
        </p:sp>
        <p:sp>
          <p:nvSpPr>
            <p:cNvPr id="126" name="Rectangle à coins arrondis 125"/>
            <p:cNvSpPr/>
            <p:nvPr/>
          </p:nvSpPr>
          <p:spPr>
            <a:xfrm>
              <a:off x="2398073"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7</a:t>
              </a:r>
              <a:endParaRPr lang="fr-FR" sz="1400" dirty="0">
                <a:solidFill>
                  <a:schemeClr val="tx1"/>
                </a:solidFill>
              </a:endParaRPr>
            </a:p>
          </p:txBody>
        </p:sp>
        <p:sp>
          <p:nvSpPr>
            <p:cNvPr id="127" name="Rectangle à coins arrondis 126"/>
            <p:cNvSpPr/>
            <p:nvPr/>
          </p:nvSpPr>
          <p:spPr>
            <a:xfrm>
              <a:off x="2748620"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8</a:t>
              </a:r>
              <a:endParaRPr lang="fr-FR" sz="1400" dirty="0">
                <a:solidFill>
                  <a:schemeClr val="tx1"/>
                </a:solidFill>
              </a:endParaRPr>
            </a:p>
          </p:txBody>
        </p:sp>
        <p:sp>
          <p:nvSpPr>
            <p:cNvPr id="128" name="Rectangle à coins arrondis 127"/>
            <p:cNvSpPr/>
            <p:nvPr/>
          </p:nvSpPr>
          <p:spPr>
            <a:xfrm>
              <a:off x="3099167"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9</a:t>
              </a:r>
              <a:endParaRPr lang="fr-FR" sz="1400" dirty="0">
                <a:solidFill>
                  <a:schemeClr val="tx1"/>
                </a:solidFill>
              </a:endParaRPr>
            </a:p>
          </p:txBody>
        </p:sp>
        <p:sp>
          <p:nvSpPr>
            <p:cNvPr id="129" name="Rectangle à coins arrondis 128"/>
            <p:cNvSpPr/>
            <p:nvPr/>
          </p:nvSpPr>
          <p:spPr>
            <a:xfrm>
              <a:off x="3449714"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10</a:t>
              </a:r>
              <a:endParaRPr lang="fr-FR" sz="1400" dirty="0">
                <a:solidFill>
                  <a:schemeClr val="tx1"/>
                </a:solidFill>
              </a:endParaRPr>
            </a:p>
          </p:txBody>
        </p:sp>
        <p:sp>
          <p:nvSpPr>
            <p:cNvPr id="130" name="Rectangle à coins arrondis 129"/>
            <p:cNvSpPr/>
            <p:nvPr/>
          </p:nvSpPr>
          <p:spPr>
            <a:xfrm>
              <a:off x="3800261" y="2269440"/>
              <a:ext cx="324000" cy="180000"/>
            </a:xfrm>
            <a:prstGeom prst="roundRect">
              <a:avLst/>
            </a:prstGeom>
            <a:grpFill/>
            <a:ln>
              <a:noFill/>
            </a:ln>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1400" dirty="0" smtClean="0">
                  <a:solidFill>
                    <a:schemeClr val="tx1"/>
                  </a:solidFill>
                </a:rPr>
                <a:t>11</a:t>
              </a:r>
              <a:endParaRPr lang="fr-FR" sz="1400" dirty="0">
                <a:solidFill>
                  <a:schemeClr val="tx1"/>
                </a:solidFill>
              </a:endParaRPr>
            </a:p>
          </p:txBody>
        </p:sp>
        <p:sp>
          <p:nvSpPr>
            <p:cNvPr id="131" name="Rectangle à coins arrondis 130"/>
            <p:cNvSpPr/>
            <p:nvPr/>
          </p:nvSpPr>
          <p:spPr>
            <a:xfrm>
              <a:off x="4150811" y="2269440"/>
              <a:ext cx="324000" cy="180000"/>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400" dirty="0" smtClean="0">
                  <a:solidFill>
                    <a:schemeClr val="tx1"/>
                  </a:solidFill>
                </a:rPr>
                <a:t>12</a:t>
              </a:r>
              <a:endParaRPr lang="fr-FR" sz="1400" dirty="0">
                <a:solidFill>
                  <a:schemeClr val="tx1"/>
                </a:solidFill>
              </a:endParaRPr>
            </a:p>
          </p:txBody>
        </p:sp>
      </p:grpSp>
      <p:grpSp>
        <p:nvGrpSpPr>
          <p:cNvPr id="117" name="Groupe 116"/>
          <p:cNvGrpSpPr/>
          <p:nvPr/>
        </p:nvGrpSpPr>
        <p:grpSpPr>
          <a:xfrm>
            <a:off x="1960410" y="2955183"/>
            <a:ext cx="6116169" cy="324000"/>
            <a:chOff x="294791" y="2269440"/>
            <a:chExt cx="4180020" cy="180000"/>
          </a:xfrm>
        </p:grpSpPr>
        <p:sp>
          <p:nvSpPr>
            <p:cNvPr id="132" name="Rectangle à coins arrondis 131"/>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41" name="Rectangle à coins arrondis 140"/>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2" name="Rectangle à coins arrondis 141"/>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3" name="Rectangle à coins arrondis 142"/>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4" name="Rectangle à coins arrondis 143"/>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5" name="Rectangle à coins arrondis 144"/>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6" name="Rectangle à coins arrondis 145"/>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47" name="Rectangle à coins arrondis 146"/>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48" name="Rectangle à coins arrondis 147"/>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49" name="Rectangle à coins arrondis 148"/>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0" name="Rectangle à coins arrondis 149"/>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51" name="Rectangle à coins arrondis 150"/>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grpSp>
        <p:nvGrpSpPr>
          <p:cNvPr id="152" name="Groupe 151"/>
          <p:cNvGrpSpPr/>
          <p:nvPr/>
        </p:nvGrpSpPr>
        <p:grpSpPr>
          <a:xfrm>
            <a:off x="1960410" y="3554231"/>
            <a:ext cx="6116169" cy="324000"/>
            <a:chOff x="294791" y="2269440"/>
            <a:chExt cx="4180020" cy="180000"/>
          </a:xfrm>
        </p:grpSpPr>
        <p:sp>
          <p:nvSpPr>
            <p:cNvPr id="153" name="Rectangle à coins arrondis 152"/>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54" name="Rectangle à coins arrondis 153"/>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5" name="Rectangle à coins arrondis 154"/>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6" name="Rectangle à coins arrondis 155"/>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7" name="Rectangle à coins arrondis 156"/>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8" name="Rectangle à coins arrondis 157"/>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59" name="Rectangle à coins arrondis 158"/>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60" name="Rectangle à coins arrondis 159"/>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1" name="Rectangle à coins arrondis 160"/>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62" name="Rectangle à coins arrondis 161"/>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3" name="Rectangle à coins arrondis 162"/>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64" name="Rectangle à coins arrondis 163"/>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grpSp>
        <p:nvGrpSpPr>
          <p:cNvPr id="165" name="Groupe 164"/>
          <p:cNvGrpSpPr/>
          <p:nvPr/>
        </p:nvGrpSpPr>
        <p:grpSpPr>
          <a:xfrm>
            <a:off x="1960410" y="4153279"/>
            <a:ext cx="6116169" cy="324000"/>
            <a:chOff x="294791" y="2269440"/>
            <a:chExt cx="4180020" cy="180000"/>
          </a:xfrm>
        </p:grpSpPr>
        <p:sp>
          <p:nvSpPr>
            <p:cNvPr id="166" name="Rectangle à coins arrondis 165"/>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67" name="Rectangle à coins arrondis 166"/>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8" name="Rectangle à coins arrondis 167"/>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69" name="Rectangle à coins arrondis 168"/>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0" name="Rectangle à coins arrondis 169"/>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1" name="Rectangle à coins arrondis 170"/>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2" name="Rectangle à coins arrondis 171"/>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73" name="Rectangle à coins arrondis 172"/>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4" name="Rectangle à coins arrondis 173"/>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75" name="Rectangle à coins arrondis 174"/>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76" name="Rectangle à coins arrondis 175"/>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77" name="Rectangle à coins arrondis 176"/>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grpSp>
        <p:nvGrpSpPr>
          <p:cNvPr id="178" name="Groupe 177"/>
          <p:cNvGrpSpPr/>
          <p:nvPr/>
        </p:nvGrpSpPr>
        <p:grpSpPr>
          <a:xfrm>
            <a:off x="1960410" y="4752327"/>
            <a:ext cx="6116169" cy="324000"/>
            <a:chOff x="294791" y="2269440"/>
            <a:chExt cx="4180020" cy="180000"/>
          </a:xfrm>
        </p:grpSpPr>
        <p:sp>
          <p:nvSpPr>
            <p:cNvPr id="179" name="Rectangle à coins arrondis 178"/>
            <p:cNvSpPr/>
            <p:nvPr/>
          </p:nvSpPr>
          <p:spPr>
            <a:xfrm>
              <a:off x="29479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80" name="Rectangle à coins arrondis 179"/>
            <p:cNvSpPr/>
            <p:nvPr/>
          </p:nvSpPr>
          <p:spPr>
            <a:xfrm>
              <a:off x="645338"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1" name="Rectangle à coins arrondis 180"/>
            <p:cNvSpPr/>
            <p:nvPr/>
          </p:nvSpPr>
          <p:spPr>
            <a:xfrm>
              <a:off x="995885"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2" name="Rectangle à coins arrondis 181"/>
            <p:cNvSpPr/>
            <p:nvPr/>
          </p:nvSpPr>
          <p:spPr>
            <a:xfrm>
              <a:off x="1346432"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3" name="Rectangle à coins arrondis 182"/>
            <p:cNvSpPr/>
            <p:nvPr/>
          </p:nvSpPr>
          <p:spPr>
            <a:xfrm>
              <a:off x="1696979"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4" name="Rectangle à coins arrondis 183"/>
            <p:cNvSpPr/>
            <p:nvPr/>
          </p:nvSpPr>
          <p:spPr>
            <a:xfrm>
              <a:off x="2047526"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5" name="Rectangle à coins arrondis 184"/>
            <p:cNvSpPr/>
            <p:nvPr/>
          </p:nvSpPr>
          <p:spPr>
            <a:xfrm>
              <a:off x="2398073"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86" name="Rectangle à coins arrondis 185"/>
            <p:cNvSpPr/>
            <p:nvPr/>
          </p:nvSpPr>
          <p:spPr>
            <a:xfrm>
              <a:off x="2748620"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7" name="Rectangle à coins arrondis 186"/>
            <p:cNvSpPr/>
            <p:nvPr/>
          </p:nvSpPr>
          <p:spPr>
            <a:xfrm>
              <a:off x="3099167"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smtClean="0"/>
                <a:t>Neg</a:t>
              </a:r>
              <a:endParaRPr lang="fr-FR" sz="1050" dirty="0"/>
            </a:p>
          </p:txBody>
        </p:sp>
        <p:sp>
          <p:nvSpPr>
            <p:cNvPr id="188" name="Rectangle à coins arrondis 187"/>
            <p:cNvSpPr/>
            <p:nvPr/>
          </p:nvSpPr>
          <p:spPr>
            <a:xfrm>
              <a:off x="3449714"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050" dirty="0" err="1"/>
                <a:t>Neg</a:t>
              </a:r>
              <a:endParaRPr lang="fr-FR" sz="1050" dirty="0"/>
            </a:p>
          </p:txBody>
        </p:sp>
        <p:sp>
          <p:nvSpPr>
            <p:cNvPr id="189" name="Rectangle à coins arrondis 188"/>
            <p:cNvSpPr/>
            <p:nvPr/>
          </p:nvSpPr>
          <p:spPr>
            <a:xfrm>
              <a:off x="3800261" y="2269440"/>
              <a:ext cx="324000" cy="180000"/>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rtlCol="0" anchor="ctr"/>
            <a:lstStyle/>
            <a:p>
              <a:pPr algn="ctr"/>
              <a:r>
                <a:rPr lang="fr-FR" sz="900" dirty="0" smtClean="0"/>
                <a:t>Control Pos</a:t>
              </a:r>
              <a:endParaRPr lang="fr-FR" sz="900" dirty="0"/>
            </a:p>
          </p:txBody>
        </p:sp>
        <p:sp>
          <p:nvSpPr>
            <p:cNvPr id="190" name="Rectangle à coins arrondis 189"/>
            <p:cNvSpPr/>
            <p:nvPr/>
          </p:nvSpPr>
          <p:spPr>
            <a:xfrm>
              <a:off x="4150811" y="2269440"/>
              <a:ext cx="324000" cy="180000"/>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900" dirty="0" smtClean="0"/>
                <a:t>Control </a:t>
              </a:r>
              <a:r>
                <a:rPr lang="fr-FR" sz="900" dirty="0" err="1" smtClean="0"/>
                <a:t>Neg</a:t>
              </a:r>
              <a:endParaRPr lang="fr-FR" sz="900" dirty="0"/>
            </a:p>
          </p:txBody>
        </p:sp>
      </p:grpSp>
      <p:sp>
        <p:nvSpPr>
          <p:cNvPr id="90" name="Rectangle à coins arrondis 89"/>
          <p:cNvSpPr/>
          <p:nvPr/>
        </p:nvSpPr>
        <p:spPr>
          <a:xfrm>
            <a:off x="2153414" y="2490668"/>
            <a:ext cx="5769000" cy="2438400"/>
          </a:xfrm>
          <a:prstGeom prst="roundRect">
            <a:avLst/>
          </a:prstGeom>
          <a:gradFill>
            <a:gsLst>
              <a:gs pos="0">
                <a:schemeClr val="tx1">
                  <a:lumMod val="50000"/>
                  <a:lumOff val="50000"/>
                  <a:alpha val="85000"/>
                </a:schemeClr>
              </a:gs>
              <a:gs pos="16000">
                <a:schemeClr val="tx1">
                  <a:lumMod val="50000"/>
                  <a:lumOff val="50000"/>
                  <a:alpha val="85000"/>
                </a:schemeClr>
              </a:gs>
              <a:gs pos="100000">
                <a:schemeClr val="bg1">
                  <a:lumMod val="50000"/>
                  <a:alpha val="8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2000" dirty="0" smtClean="0">
                <a:solidFill>
                  <a:schemeClr val="bg1"/>
                </a:solidFill>
                <a:ea typeface="ＭＳ Ｐゴシック" panose="020B0600070205080204" pitchFamily="34" charset="-128"/>
              </a:rPr>
              <a:t>100% відповідність очікуваним результатам</a:t>
            </a:r>
            <a:endParaRPr lang="fr-FR" sz="2000" dirty="0">
              <a:solidFill>
                <a:schemeClr val="bg1"/>
              </a:solidFill>
              <a:ea typeface="ＭＳ Ｐゴシック" panose="020B0600070205080204" pitchFamily="34" charset="-128"/>
            </a:endParaRPr>
          </a:p>
          <a:p>
            <a:pPr algn="ctr"/>
            <a:r>
              <a:rPr lang="uk-UA" sz="1600" dirty="0" smtClean="0">
                <a:solidFill>
                  <a:schemeClr val="bg1"/>
                </a:solidFill>
                <a:ea typeface="ＭＳ Ｐゴシック" panose="020B0600070205080204" pitchFamily="34" charset="-128"/>
              </a:rPr>
              <a:t>Усі негативні зразки виявлені правильно</a:t>
            </a:r>
          </a:p>
          <a:p>
            <a:pPr algn="ctr"/>
            <a:r>
              <a:rPr lang="uk-UA" sz="1600" dirty="0" smtClean="0">
                <a:solidFill>
                  <a:schemeClr val="bg1"/>
                </a:solidFill>
                <a:ea typeface="ＭＳ Ｐゴシック" panose="020B0600070205080204" pitchFamily="34" charset="-128"/>
              </a:rPr>
              <a:t> з </a:t>
            </a:r>
            <a:r>
              <a:rPr lang="fr-FR" sz="1600" dirty="0" smtClean="0">
                <a:solidFill>
                  <a:schemeClr val="bg1"/>
                </a:solidFill>
                <a:ea typeface="ＭＳ Ｐゴシック" panose="020B0600070205080204" pitchFamily="34" charset="-128"/>
              </a:rPr>
              <a:t>ELITe InGenius</a:t>
            </a:r>
            <a:endParaRPr lang="fr-FR" sz="1600" dirty="0">
              <a:solidFill>
                <a:schemeClr val="bg1"/>
              </a:solidFill>
              <a:ea typeface="ＭＳ Ｐゴシック" panose="020B0600070205080204" pitchFamily="34" charset="-128"/>
            </a:endParaRPr>
          </a:p>
        </p:txBody>
      </p:sp>
      <p:sp>
        <p:nvSpPr>
          <p:cNvPr id="91" name="ZoneTexte 8"/>
          <p:cNvSpPr txBox="1">
            <a:spLocks noChangeArrowheads="1"/>
          </p:cNvSpPr>
          <p:nvPr/>
        </p:nvSpPr>
        <p:spPr bwMode="auto">
          <a:xfrm>
            <a:off x="0" y="1018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ru-RU" altLang="fr-FR" dirty="0" err="1" smtClean="0">
                <a:solidFill>
                  <a:schemeClr val="bg1"/>
                </a:solidFill>
              </a:rPr>
              <a:t>Результати</a:t>
            </a:r>
            <a:r>
              <a:rPr lang="ru-RU" altLang="fr-FR" dirty="0" smtClean="0">
                <a:solidFill>
                  <a:schemeClr val="bg1"/>
                </a:solidFill>
              </a:rPr>
              <a:t> </a:t>
            </a:r>
            <a:r>
              <a:rPr lang="ru-RU" altLang="fr-FR" dirty="0" err="1" smtClean="0">
                <a:solidFill>
                  <a:schemeClr val="bg1"/>
                </a:solidFill>
              </a:rPr>
              <a:t>дослідження</a:t>
            </a:r>
            <a:r>
              <a:rPr lang="ru-RU" altLang="fr-FR" dirty="0" smtClean="0">
                <a:solidFill>
                  <a:schemeClr val="bg1"/>
                </a:solidFill>
              </a:rPr>
              <a:t> </a:t>
            </a:r>
            <a:r>
              <a:rPr lang="ru-RU" altLang="fr-FR" dirty="0" err="1" smtClean="0">
                <a:solidFill>
                  <a:schemeClr val="bg1"/>
                </a:solidFill>
              </a:rPr>
              <a:t>ELITe</a:t>
            </a:r>
            <a:r>
              <a:rPr lang="ru-RU" altLang="fr-FR" dirty="0" smtClean="0">
                <a:solidFill>
                  <a:schemeClr val="bg1"/>
                </a:solidFill>
              </a:rPr>
              <a:t> </a:t>
            </a:r>
            <a:r>
              <a:rPr lang="ru-RU" altLang="fr-FR" dirty="0" err="1" smtClean="0">
                <a:solidFill>
                  <a:schemeClr val="bg1"/>
                </a:solidFill>
              </a:rPr>
              <a:t>InGenius</a:t>
            </a:r>
            <a:r>
              <a:rPr lang="ru-RU" altLang="fr-FR" dirty="0" smtClean="0">
                <a:solidFill>
                  <a:schemeClr val="bg1"/>
                </a:solidFill>
              </a:rPr>
              <a:t>, </a:t>
            </a:r>
            <a:r>
              <a:rPr lang="ru-RU" altLang="fr-FR" dirty="0" err="1" smtClean="0">
                <a:solidFill>
                  <a:schemeClr val="bg1"/>
                </a:solidFill>
              </a:rPr>
              <a:t>перенесення</a:t>
            </a:r>
            <a:r>
              <a:rPr lang="ru-RU" altLang="fr-FR" dirty="0" smtClean="0">
                <a:solidFill>
                  <a:schemeClr val="bg1"/>
                </a:solidFill>
              </a:rPr>
              <a:t> та </a:t>
            </a:r>
            <a:r>
              <a:rPr lang="ru-RU" altLang="fr-FR" dirty="0" err="1" smtClean="0">
                <a:solidFill>
                  <a:schemeClr val="bg1"/>
                </a:solidFill>
              </a:rPr>
              <a:t>перехресне</a:t>
            </a:r>
            <a:r>
              <a:rPr lang="ru-RU" altLang="fr-FR" dirty="0" smtClean="0">
                <a:solidFill>
                  <a:schemeClr val="bg1"/>
                </a:solidFill>
              </a:rPr>
              <a:t> </a:t>
            </a:r>
            <a:r>
              <a:rPr lang="ru-RU" altLang="fr-FR" dirty="0" err="1" smtClean="0">
                <a:solidFill>
                  <a:schemeClr val="bg1"/>
                </a:solidFill>
              </a:rPr>
              <a:t>забруднення</a:t>
            </a:r>
            <a:endParaRPr lang="en-US" altLang="fr-FR" dirty="0">
              <a:solidFill>
                <a:schemeClr val="bg1"/>
              </a:solidFill>
            </a:endParaRPr>
          </a:p>
        </p:txBody>
      </p:sp>
    </p:spTree>
    <p:extLst>
      <p:ext uri="{BB962C8B-B14F-4D97-AF65-F5344CB8AC3E}">
        <p14:creationId xmlns:p14="http://schemas.microsoft.com/office/powerpoint/2010/main" val="591092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9966" y="1418155"/>
            <a:ext cx="2282427" cy="1626338"/>
          </a:xfrm>
          <a:prstGeom prst="rect">
            <a:avLst/>
          </a:prstGeom>
          <a:ln w="3175">
            <a:solidFill>
              <a:schemeClr val="tx1"/>
            </a:solidFill>
          </a:ln>
          <a:effectLst>
            <a:outerShdw blurRad="292100" dist="139700" dir="2700000" algn="tl" rotWithShape="0">
              <a:srgbClr val="333333">
                <a:alpha val="65000"/>
              </a:srgbClr>
            </a:outerShdw>
          </a:effectLst>
        </p:spPr>
      </p:pic>
      <p:pic>
        <p:nvPicPr>
          <p:cNvPr id="8" name="Picture 2" descr="C:\Users\fgorreta\Desktop\Progetti\S2R - PDC 2013-001\SW screen\production screen\CalibrationGraph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9772" y="1938030"/>
            <a:ext cx="2282427" cy="1712553"/>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re 1"/>
          <p:cNvSpPr txBox="1">
            <a:spLocks/>
          </p:cNvSpPr>
          <p:nvPr/>
        </p:nvSpPr>
        <p:spPr>
          <a:xfrm>
            <a:off x="836579" y="447472"/>
            <a:ext cx="8307421" cy="768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Інтелектуальне програмне забезпечення</a:t>
            </a:r>
            <a:endParaRPr lang="en-US" sz="3600" dirty="0" smtClean="0">
              <a:solidFill>
                <a:schemeClr val="bg1">
                  <a:lumMod val="50000"/>
                </a:schemeClr>
              </a:solidFill>
            </a:endParaRPr>
          </a:p>
        </p:txBody>
      </p:sp>
      <p:cxnSp>
        <p:nvCxnSpPr>
          <p:cNvPr id="12"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13" name="Tableau 12"/>
          <p:cNvGraphicFramePr>
            <a:graphicFrameLocks noGrp="1"/>
          </p:cNvGraphicFramePr>
          <p:nvPr>
            <p:extLst>
              <p:ext uri="{D42A27DB-BD31-4B8C-83A1-F6EECF244321}">
                <p14:modId xmlns:p14="http://schemas.microsoft.com/office/powerpoint/2010/main" val="2183075378"/>
              </p:ext>
            </p:extLst>
          </p:nvPr>
        </p:nvGraphicFramePr>
        <p:xfrm>
          <a:off x="514350" y="1090322"/>
          <a:ext cx="5151987" cy="5394960"/>
        </p:xfrm>
        <a:graphic>
          <a:graphicData uri="http://schemas.openxmlformats.org/drawingml/2006/table">
            <a:tbl>
              <a:tblPr firstRow="1" bandRow="1">
                <a:tableStyleId>{5940675A-B579-460E-94D1-54222C63F5DA}</a:tableStyleId>
              </a:tblPr>
              <a:tblGrid>
                <a:gridCol w="1481354"/>
                <a:gridCol w="3670633"/>
              </a:tblGrid>
              <a:tr h="731520">
                <a:tc>
                  <a:txBody>
                    <a:bodyPr/>
                    <a:lstStyle/>
                    <a:p>
                      <a:r>
                        <a:rPr lang="uk-UA" sz="1200" b="1" dirty="0" smtClean="0"/>
                        <a:t>Управління користувачем</a:t>
                      </a:r>
                      <a:endParaRPr lang="fr-FR" sz="1200" b="1"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latin typeface="+mn-lt"/>
                          <a:ea typeface="+mn-ea"/>
                          <a:cs typeface="+mn-cs"/>
                          <a:sym typeface="Wingdings" panose="05000000000000000000" pitchFamily="2" charset="2"/>
                        </a:rPr>
                        <a:t>Індивідуальний </a:t>
                      </a:r>
                      <a:r>
                        <a:rPr lang="uk-UA" sz="1200" kern="1200" dirty="0" err="1" smtClean="0">
                          <a:solidFill>
                            <a:schemeClr val="tx1"/>
                          </a:solidFill>
                          <a:latin typeface="+mn-lt"/>
                          <a:ea typeface="+mn-ea"/>
                          <a:cs typeface="+mn-cs"/>
                          <a:sym typeface="Wingdings" panose="05000000000000000000" pitchFamily="2" charset="2"/>
                        </a:rPr>
                        <a:t>логін</a:t>
                      </a:r>
                      <a:r>
                        <a:rPr lang="uk-UA" sz="1200" kern="1200" dirty="0" smtClean="0">
                          <a:solidFill>
                            <a:schemeClr val="tx1"/>
                          </a:solidFill>
                          <a:latin typeface="+mn-lt"/>
                          <a:ea typeface="+mn-ea"/>
                          <a:cs typeface="+mn-cs"/>
                          <a:sym typeface="Wingdings" panose="05000000000000000000" pitchFamily="2" charset="2"/>
                        </a:rPr>
                        <a:t> та пароль</a:t>
                      </a:r>
                      <a:endParaRPr lang="en-GB" sz="120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31520">
                <a:tc>
                  <a:txBody>
                    <a:bodyPr/>
                    <a:lstStyle/>
                    <a:p>
                      <a:r>
                        <a:rPr lang="uk-UA" sz="1200" b="0" dirty="0" smtClean="0"/>
                        <a:t>Програмування аналізу</a:t>
                      </a:r>
                      <a:endParaRPr lang="fr-FR" sz="1200" b="0"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err="1" smtClean="0">
                          <a:solidFill>
                            <a:schemeClr val="tx1"/>
                          </a:solidFill>
                          <a:latin typeface="+mn-lt"/>
                          <a:ea typeface="+mn-ea"/>
                          <a:cs typeface="+mn-cs"/>
                        </a:rPr>
                        <a:t>Відкриті</a:t>
                      </a:r>
                      <a:r>
                        <a:rPr lang="ru-RU" sz="1200" b="1" kern="1200" dirty="0" smtClean="0">
                          <a:solidFill>
                            <a:schemeClr val="tx1"/>
                          </a:solidFill>
                          <a:latin typeface="+mn-lt"/>
                          <a:ea typeface="+mn-ea"/>
                          <a:cs typeface="+mn-cs"/>
                        </a:rPr>
                        <a:t> та </a:t>
                      </a:r>
                      <a:r>
                        <a:rPr lang="ru-RU" sz="1200" b="1" kern="1200" dirty="0" err="1" smtClean="0">
                          <a:solidFill>
                            <a:schemeClr val="tx1"/>
                          </a:solidFill>
                          <a:latin typeface="+mn-lt"/>
                          <a:ea typeface="+mn-ea"/>
                          <a:cs typeface="+mn-cs"/>
                        </a:rPr>
                        <a:t>закриті</a:t>
                      </a:r>
                      <a:r>
                        <a:rPr lang="ru-RU" sz="1200" b="1" kern="1200" dirty="0" smtClean="0">
                          <a:solidFill>
                            <a:schemeClr val="tx1"/>
                          </a:solidFill>
                          <a:latin typeface="+mn-lt"/>
                          <a:ea typeface="+mn-ea"/>
                          <a:cs typeface="+mn-cs"/>
                        </a:rPr>
                        <a:t> </a:t>
                      </a:r>
                      <a:r>
                        <a:rPr lang="ru-RU" sz="1200" b="1" kern="1200" dirty="0" err="1" smtClean="0">
                          <a:solidFill>
                            <a:schemeClr val="tx1"/>
                          </a:solidFill>
                          <a:latin typeface="+mn-lt"/>
                          <a:ea typeface="+mn-ea"/>
                          <a:cs typeface="+mn-cs"/>
                        </a:rPr>
                        <a:t>режими</a:t>
                      </a:r>
                      <a:endParaRPr lang="ru-RU"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 </a:t>
                      </a:r>
                      <a:r>
                        <a:rPr lang="ru-RU" sz="1200" b="0" kern="1200" dirty="0" err="1" smtClean="0">
                          <a:solidFill>
                            <a:schemeClr val="tx1"/>
                          </a:solidFill>
                          <a:latin typeface="+mn-lt"/>
                          <a:ea typeface="+mn-ea"/>
                          <a:cs typeface="+mn-cs"/>
                        </a:rPr>
                        <a:t>Аналіз</a:t>
                      </a:r>
                      <a:r>
                        <a:rPr lang="ru-RU"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CE-IVD </a:t>
                      </a:r>
                      <a:r>
                        <a:rPr lang="ru-RU" sz="1200" b="0" kern="1200" dirty="0" err="1" smtClean="0">
                          <a:solidFill>
                            <a:schemeClr val="tx1"/>
                          </a:solidFill>
                          <a:latin typeface="+mn-lt"/>
                          <a:ea typeface="+mn-ea"/>
                          <a:cs typeface="+mn-cs"/>
                        </a:rPr>
                        <a:t>заблокований</a:t>
                      </a:r>
                      <a:r>
                        <a:rPr lang="ru-RU" sz="1200" b="0" kern="1200" dirty="0" smtClean="0">
                          <a:solidFill>
                            <a:schemeClr val="tx1"/>
                          </a:solidFill>
                          <a:latin typeface="+mn-lt"/>
                          <a:ea typeface="+mn-ea"/>
                          <a:cs typeface="+mn-cs"/>
                        </a:rPr>
                        <a:t> та </a:t>
                      </a:r>
                      <a:r>
                        <a:rPr lang="ru-RU" sz="1200" b="0" kern="1200" dirty="0" err="1" smtClean="0">
                          <a:solidFill>
                            <a:schemeClr val="tx1"/>
                          </a:solidFill>
                          <a:latin typeface="+mn-lt"/>
                          <a:ea typeface="+mn-ea"/>
                          <a:cs typeface="+mn-cs"/>
                        </a:rPr>
                        <a:t>визначається</a:t>
                      </a:r>
                      <a:r>
                        <a:rPr lang="ru-RU" sz="1200" b="0" kern="1200" baseline="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 </a:t>
                      </a:r>
                      <a:r>
                        <a:rPr lang="ru-RU" sz="1200" b="0" kern="1200" dirty="0" err="1" smtClean="0">
                          <a:solidFill>
                            <a:schemeClr val="tx1"/>
                          </a:solidFill>
                          <a:latin typeface="+mn-lt"/>
                          <a:ea typeface="+mn-ea"/>
                          <a:cs typeface="+mn-cs"/>
                        </a:rPr>
                        <a:t>призначеним</a:t>
                      </a:r>
                      <a:r>
                        <a:rPr lang="ru-RU" sz="1200" b="0" kern="1200" dirty="0" smtClean="0">
                          <a:solidFill>
                            <a:schemeClr val="tx1"/>
                          </a:solidFill>
                          <a:latin typeface="+mn-lt"/>
                          <a:ea typeface="+mn-ea"/>
                          <a:cs typeface="+mn-cs"/>
                        </a:rPr>
                        <a:t> для </a:t>
                      </a:r>
                      <a:r>
                        <a:rPr lang="ru-RU" sz="1200" b="0" kern="1200" dirty="0" err="1" smtClean="0">
                          <a:solidFill>
                            <a:schemeClr val="tx1"/>
                          </a:solidFill>
                          <a:latin typeface="+mn-lt"/>
                          <a:ea typeface="+mn-ea"/>
                          <a:cs typeface="+mn-cs"/>
                        </a:rPr>
                        <a:t>користувача</a:t>
                      </a:r>
                      <a:r>
                        <a:rPr lang="ru-RU" sz="1200" b="0" kern="1200" dirty="0" smtClean="0">
                          <a:solidFill>
                            <a:schemeClr val="tx1"/>
                          </a:solidFill>
                          <a:latin typeface="+mn-lt"/>
                          <a:ea typeface="+mn-ea"/>
                          <a:cs typeface="+mn-cs"/>
                        </a:rPr>
                        <a:t> протоколом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 </a:t>
                      </a:r>
                      <a:r>
                        <a:rPr lang="ru-RU" sz="1200" b="0" kern="1200" dirty="0" err="1" smtClean="0">
                          <a:solidFill>
                            <a:schemeClr val="tx1"/>
                          </a:solidFill>
                          <a:latin typeface="+mn-lt"/>
                          <a:ea typeface="+mn-ea"/>
                          <a:cs typeface="+mn-cs"/>
                        </a:rPr>
                        <a:t>Збереження</a:t>
                      </a:r>
                      <a:r>
                        <a:rPr lang="ru-RU" sz="1200" b="0" kern="1200" dirty="0" smtClean="0">
                          <a:solidFill>
                            <a:schemeClr val="tx1"/>
                          </a:solidFill>
                          <a:latin typeface="+mn-lt"/>
                          <a:ea typeface="+mn-ea"/>
                          <a:cs typeface="+mn-cs"/>
                        </a:rPr>
                        <a:t> на </a:t>
                      </a:r>
                      <a:r>
                        <a:rPr lang="ru-RU" sz="1200" b="0" kern="1200" dirty="0" err="1" smtClean="0">
                          <a:solidFill>
                            <a:schemeClr val="tx1"/>
                          </a:solidFill>
                          <a:latin typeface="+mn-lt"/>
                          <a:ea typeface="+mn-ea"/>
                          <a:cs typeface="+mn-cs"/>
                        </a:rPr>
                        <a:t>спеціальній</a:t>
                      </a:r>
                      <a:r>
                        <a:rPr lang="ru-RU" sz="1200" b="0" kern="1200" dirty="0" smtClean="0">
                          <a:solidFill>
                            <a:schemeClr val="tx1"/>
                          </a:solidFill>
                          <a:latin typeface="+mn-lt"/>
                          <a:ea typeface="+mn-ea"/>
                          <a:cs typeface="+mn-cs"/>
                        </a:rPr>
                        <a:t> </a:t>
                      </a:r>
                      <a:r>
                        <a:rPr lang="ru-RU" sz="1200" b="0" kern="1200" dirty="0" err="1" smtClean="0">
                          <a:solidFill>
                            <a:schemeClr val="tx1"/>
                          </a:solidFill>
                          <a:latin typeface="+mn-lt"/>
                          <a:ea typeface="+mn-ea"/>
                          <a:cs typeface="+mn-cs"/>
                        </a:rPr>
                        <a:t>панелі</a:t>
                      </a:r>
                      <a:endParaRPr lang="en-US" sz="1200" b="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31520">
                <a:tc>
                  <a:txBody>
                    <a:bodyPr/>
                    <a:lstStyle/>
                    <a:p>
                      <a:r>
                        <a:rPr lang="uk-UA" sz="1200" b="1" dirty="0" smtClean="0"/>
                        <a:t>Управління реактивами</a:t>
                      </a:r>
                      <a:endParaRPr lang="fr-FR" sz="1200" b="1"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err="1" smtClean="0">
                          <a:solidFill>
                            <a:schemeClr val="tx1"/>
                          </a:solidFill>
                          <a:latin typeface="+mn-lt"/>
                          <a:ea typeface="+mn-ea"/>
                          <a:cs typeface="+mn-cs"/>
                        </a:rPr>
                        <a:t>Простежуваність</a:t>
                      </a:r>
                      <a:r>
                        <a:rPr lang="uk-UA" sz="1200" kern="1200" dirty="0" smtClean="0">
                          <a:solidFill>
                            <a:schemeClr val="tx1"/>
                          </a:solidFill>
                          <a:latin typeface="+mn-lt"/>
                          <a:ea typeface="+mn-ea"/>
                          <a:cs typeface="+mn-cs"/>
                        </a:rPr>
                        <a:t> на екрані та звітах</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latin typeface="+mn-lt"/>
                          <a:ea typeface="+mn-ea"/>
                          <a:cs typeface="+mn-cs"/>
                        </a:rPr>
                        <a:t> Менеджер запасів відстежує конфігурацію тесту блоку реагенту, налаштування, використання, термін дії</a:t>
                      </a:r>
                      <a:endParaRPr lang="en-GB" sz="120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31520">
                <a:tc>
                  <a:txBody>
                    <a:bodyPr/>
                    <a:lstStyle/>
                    <a:p>
                      <a:r>
                        <a:rPr lang="uk-UA" sz="1200" b="1" dirty="0" smtClean="0"/>
                        <a:t>Запуск налаштування та моніторинг</a:t>
                      </a:r>
                      <a:endParaRPr lang="fr-FR" sz="1200" b="1"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Двонаправлений</a:t>
                      </a:r>
                      <a:r>
                        <a:rPr lang="ru-RU" sz="1200" kern="1200" dirty="0" smtClean="0">
                          <a:solidFill>
                            <a:schemeClr val="tx1"/>
                          </a:solidFill>
                          <a:latin typeface="+mn-lt"/>
                          <a:ea typeface="+mn-ea"/>
                          <a:cs typeface="+mn-cs"/>
                        </a:rPr>
                        <a:t> LIS, </a:t>
                      </a:r>
                      <a:r>
                        <a:rPr lang="ru-RU" sz="1200" kern="1200" dirty="0" err="1" smtClean="0">
                          <a:solidFill>
                            <a:schemeClr val="tx1"/>
                          </a:solidFill>
                          <a:latin typeface="+mn-lt"/>
                          <a:ea typeface="+mn-ea"/>
                          <a:cs typeface="+mn-cs"/>
                        </a:rPr>
                        <a:t>матеріали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штрих-кодом</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Графічне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керівництво</a:t>
                      </a:r>
                      <a:r>
                        <a:rPr lang="ru-RU" sz="1200" kern="1200" dirty="0" smtClean="0">
                          <a:solidFill>
                            <a:schemeClr val="tx1"/>
                          </a:solidFill>
                          <a:latin typeface="+mn-lt"/>
                          <a:ea typeface="+mn-ea"/>
                          <a:cs typeface="+mn-cs"/>
                        </a:rPr>
                        <a:t> по </a:t>
                      </a:r>
                      <a:r>
                        <a:rPr lang="ru-RU" sz="1200" kern="1200" dirty="0" err="1" smtClean="0">
                          <a:solidFill>
                            <a:schemeClr val="tx1"/>
                          </a:solidFill>
                          <a:latin typeface="+mn-lt"/>
                          <a:ea typeface="+mn-ea"/>
                          <a:cs typeface="+mn-cs"/>
                        </a:rPr>
                        <a:t>завантаженню</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Вказує</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прогрес</a:t>
                      </a:r>
                      <a:r>
                        <a:rPr lang="ru-RU" sz="1200" kern="1200" dirty="0" smtClean="0">
                          <a:solidFill>
                            <a:schemeClr val="tx1"/>
                          </a:solidFill>
                          <a:latin typeface="+mn-lt"/>
                          <a:ea typeface="+mn-ea"/>
                          <a:cs typeface="+mn-cs"/>
                        </a:rPr>
                        <a:t>, час </a:t>
                      </a:r>
                      <a:r>
                        <a:rPr lang="ru-RU" sz="1200" kern="1200" dirty="0" err="1" smtClean="0">
                          <a:solidFill>
                            <a:schemeClr val="tx1"/>
                          </a:solidFill>
                          <a:latin typeface="+mn-lt"/>
                          <a:ea typeface="+mn-ea"/>
                          <a:cs typeface="+mn-cs"/>
                        </a:rPr>
                        <a:t>що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залишився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криві</a:t>
                      </a:r>
                      <a:r>
                        <a:rPr lang="ru-RU" sz="1200" kern="1200" dirty="0" smtClean="0">
                          <a:solidFill>
                            <a:schemeClr val="tx1"/>
                          </a:solidFill>
                          <a:latin typeface="+mn-lt"/>
                          <a:ea typeface="+mn-ea"/>
                          <a:cs typeface="+mn-cs"/>
                        </a:rPr>
                        <a:t> в реальному </a:t>
                      </a:r>
                      <a:r>
                        <a:rPr lang="ru-RU" sz="1200" kern="1200" dirty="0" err="1" smtClean="0">
                          <a:solidFill>
                            <a:schemeClr val="tx1"/>
                          </a:solidFill>
                          <a:latin typeface="+mn-lt"/>
                          <a:ea typeface="+mn-ea"/>
                          <a:cs typeface="+mn-cs"/>
                        </a:rPr>
                        <a:t>часі</a:t>
                      </a:r>
                      <a:endParaRPr lang="en-GB" sz="120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31520">
                <a:tc>
                  <a:txBody>
                    <a:bodyPr/>
                    <a:lstStyle/>
                    <a:p>
                      <a:r>
                        <a:rPr lang="uk-UA" sz="1200" b="1" dirty="0" smtClean="0"/>
                        <a:t>Калібрування аналізу</a:t>
                      </a:r>
                      <a:endParaRPr lang="fr-FR" sz="1200" b="1"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latin typeface="+mn-lt"/>
                          <a:ea typeface="+mn-ea"/>
                          <a:cs typeface="+mn-cs"/>
                        </a:rPr>
                        <a:t>Зберігає криві декількох партій </a:t>
                      </a:r>
                      <a:r>
                        <a:rPr lang="en-GB" sz="1200" kern="1200" dirty="0" smtClean="0">
                          <a:solidFill>
                            <a:schemeClr val="tx1"/>
                          </a:solidFill>
                          <a:latin typeface="+mn-lt"/>
                          <a:ea typeface="+mn-ea"/>
                          <a:cs typeface="+mn-cs"/>
                        </a:rPr>
                        <a:t>Cal &amp; reagent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a:t>
                      </a:r>
                      <a:r>
                        <a:rPr lang="uk-UA" sz="1200" kern="1200" dirty="0" smtClean="0">
                          <a:solidFill>
                            <a:schemeClr val="tx1"/>
                          </a:solidFill>
                          <a:latin typeface="+mn-lt"/>
                          <a:ea typeface="+mn-ea"/>
                          <a:cs typeface="+mn-cs"/>
                        </a:rPr>
                        <a:t>Керує введенням штрих-коду, затвердженням, терміном дії</a:t>
                      </a:r>
                      <a:endParaRPr lang="en-GB" sz="120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31520">
                <a:tc>
                  <a:txBody>
                    <a:bodyPr/>
                    <a:lstStyle/>
                    <a:p>
                      <a:r>
                        <a:rPr lang="uk-UA" sz="1200" b="1" dirty="0" smtClean="0"/>
                        <a:t>Тести контролю </a:t>
                      </a:r>
                      <a:r>
                        <a:rPr lang="en-GB" sz="1200" b="1" dirty="0" smtClean="0"/>
                        <a:t>(QC)</a:t>
                      </a:r>
                      <a:endParaRPr lang="fr-FR" sz="1200" b="1"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Зберігає</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кілька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контрольних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реактивних</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партій</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Леві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Дженнінгс</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кільк</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Графіки</a:t>
                      </a:r>
                      <a:r>
                        <a:rPr lang="ru-RU" sz="1200" kern="1200" dirty="0" smtClean="0">
                          <a:solidFill>
                            <a:schemeClr val="tx1"/>
                          </a:solidFill>
                          <a:latin typeface="+mn-lt"/>
                          <a:ea typeface="+mn-ea"/>
                          <a:cs typeface="+mn-cs"/>
                        </a:rPr>
                        <a:t> CT (</a:t>
                      </a:r>
                      <a:r>
                        <a:rPr lang="ru-RU" sz="1200" kern="1200" dirty="0" err="1" smtClean="0">
                          <a:solidFill>
                            <a:schemeClr val="tx1"/>
                          </a:solidFill>
                          <a:latin typeface="+mn-lt"/>
                          <a:ea typeface="+mn-ea"/>
                          <a:cs typeface="+mn-cs"/>
                        </a:rPr>
                        <a:t>якісн</a:t>
                      </a:r>
                      <a:r>
                        <a:rPr lang="ru-RU" sz="1200"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31520">
                <a:tc>
                  <a:txBody>
                    <a:bodyPr/>
                    <a:lstStyle/>
                    <a:p>
                      <a:r>
                        <a:rPr lang="uk-UA" sz="1200" b="1" dirty="0" smtClean="0"/>
                        <a:t>Звіти</a:t>
                      </a:r>
                      <a:endParaRPr lang="fr-FR" sz="1200" b="1" dirty="0"/>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latin typeface="+mn-lt"/>
                          <a:ea typeface="+mn-ea"/>
                          <a:cs typeface="+mn-cs"/>
                        </a:rPr>
                        <a:t>Зведення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результатів</a:t>
                      </a:r>
                      <a:r>
                        <a:rPr lang="ru-RU" sz="1200" kern="1200" dirty="0" smtClean="0">
                          <a:solidFill>
                            <a:schemeClr val="tx1"/>
                          </a:solidFill>
                          <a:latin typeface="+mn-lt"/>
                          <a:ea typeface="+mn-ea"/>
                          <a:cs typeface="+mn-cs"/>
                        </a:rPr>
                        <a:t> прогону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Призначений</a:t>
                      </a:r>
                      <a:r>
                        <a:rPr lang="ru-RU" sz="1200" kern="1200" dirty="0" smtClean="0">
                          <a:solidFill>
                            <a:schemeClr val="tx1"/>
                          </a:solidFill>
                          <a:latin typeface="+mn-lt"/>
                          <a:ea typeface="+mn-ea"/>
                          <a:cs typeface="+mn-cs"/>
                        </a:rPr>
                        <a:t> для </a:t>
                      </a:r>
                      <a:r>
                        <a:rPr lang="ru-RU" sz="1200" kern="1200" dirty="0" err="1" smtClean="0">
                          <a:solidFill>
                            <a:schemeClr val="tx1"/>
                          </a:solidFill>
                          <a:latin typeface="+mn-lt"/>
                          <a:ea typeface="+mn-ea"/>
                          <a:cs typeface="+mn-cs"/>
                        </a:rPr>
                        <a:t>користувача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звіт</a:t>
                      </a:r>
                      <a:r>
                        <a:rPr lang="ru-RU" sz="1200" kern="1200" dirty="0" smtClean="0">
                          <a:solidFill>
                            <a:schemeClr val="tx1"/>
                          </a:solidFill>
                          <a:latin typeface="+mn-lt"/>
                          <a:ea typeface="+mn-ea"/>
                          <a:cs typeface="+mn-cs"/>
                        </a:rPr>
                        <a:t> по треку </a:t>
                      </a:r>
                      <a:r>
                        <a:rPr lang="ru-RU" sz="1200" kern="1200" dirty="0" err="1" smtClean="0">
                          <a:solidFill>
                            <a:schemeClr val="tx1"/>
                          </a:solidFill>
                          <a:latin typeface="+mn-lt"/>
                          <a:ea typeface="+mn-ea"/>
                          <a:cs typeface="+mn-cs"/>
                        </a:rPr>
                        <a:t>або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пацієнту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додаткові</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графіки</a:t>
                      </a:r>
                      <a:r>
                        <a:rPr lang="ru-RU"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Звіти</a:t>
                      </a:r>
                      <a:r>
                        <a:rPr lang="ru-RU" sz="1200" kern="1200" dirty="0" smtClean="0">
                          <a:solidFill>
                            <a:schemeClr val="tx1"/>
                          </a:solidFill>
                          <a:latin typeface="+mn-lt"/>
                          <a:ea typeface="+mn-ea"/>
                          <a:cs typeface="+mn-cs"/>
                        </a:rPr>
                        <a:t> про </a:t>
                      </a:r>
                      <a:r>
                        <a:rPr lang="ru-RU" sz="1200" kern="1200" dirty="0" err="1" smtClean="0">
                          <a:solidFill>
                            <a:schemeClr val="tx1"/>
                          </a:solidFill>
                          <a:latin typeface="+mn-lt"/>
                          <a:ea typeface="+mn-ea"/>
                          <a:cs typeface="+mn-cs"/>
                        </a:rPr>
                        <a:t>налаштування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калібрування</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керування</a:t>
                      </a:r>
                      <a:endParaRPr lang="en-GB" sz="1200" kern="1200" dirty="0" smtClean="0">
                        <a:solidFill>
                          <a:schemeClr val="tx1"/>
                        </a:solidFill>
                        <a:latin typeface="+mn-lt"/>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 name="Ellipse 15"/>
          <p:cNvSpPr/>
          <p:nvPr/>
        </p:nvSpPr>
        <p:spPr>
          <a:xfrm>
            <a:off x="155305" y="1317142"/>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1</a:t>
            </a:r>
            <a:endParaRPr lang="fr-FR" sz="1400" dirty="0">
              <a:solidFill>
                <a:schemeClr val="bg1"/>
              </a:solidFill>
              <a:ea typeface="ＭＳ Ｐゴシック" charset="-128"/>
              <a:cs typeface="ＭＳ Ｐゴシック" charset="-128"/>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23413" y="3885183"/>
            <a:ext cx="1811565" cy="2216393"/>
          </a:xfrm>
          <a:prstGeom prst="rect">
            <a:avLst/>
          </a:prstGeom>
          <a:solidFill>
            <a:schemeClr val="bg1"/>
          </a:solidFill>
          <a:ln w="3175">
            <a:solidFill>
              <a:schemeClr val="tx1"/>
            </a:solidFill>
          </a:ln>
          <a:effectLst>
            <a:outerShdw blurRad="50800" dist="38100" dir="5400000" algn="t" rotWithShape="0">
              <a:prstClr val="black">
                <a:alpha val="40000"/>
              </a:prstClr>
            </a:outerShdw>
          </a:effectLst>
        </p:spPr>
      </p:pic>
      <p:pic>
        <p:nvPicPr>
          <p:cNvPr id="9"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98097" y="3361781"/>
            <a:ext cx="2266164" cy="161735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2" name="Ellipse 21"/>
          <p:cNvSpPr/>
          <p:nvPr/>
        </p:nvSpPr>
        <p:spPr>
          <a:xfrm>
            <a:off x="155305" y="2042923"/>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2</a:t>
            </a:r>
            <a:endParaRPr lang="fr-FR" sz="1400" dirty="0">
              <a:solidFill>
                <a:schemeClr val="bg1"/>
              </a:solidFill>
              <a:ea typeface="ＭＳ Ｐゴシック" charset="-128"/>
              <a:cs typeface="ＭＳ Ｐゴシック" charset="-128"/>
            </a:endParaRPr>
          </a:p>
        </p:txBody>
      </p:sp>
      <p:sp>
        <p:nvSpPr>
          <p:cNvPr id="23" name="Ellipse 22"/>
          <p:cNvSpPr/>
          <p:nvPr/>
        </p:nvSpPr>
        <p:spPr>
          <a:xfrm>
            <a:off x="155305" y="2768704"/>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3</a:t>
            </a:r>
            <a:endParaRPr lang="fr-FR" sz="1400" dirty="0">
              <a:solidFill>
                <a:schemeClr val="bg1"/>
              </a:solidFill>
              <a:ea typeface="ＭＳ Ｐゴシック" charset="-128"/>
              <a:cs typeface="ＭＳ Ｐゴシック" charset="-128"/>
            </a:endParaRPr>
          </a:p>
        </p:txBody>
      </p:sp>
      <p:sp>
        <p:nvSpPr>
          <p:cNvPr id="25" name="Ellipse 24"/>
          <p:cNvSpPr/>
          <p:nvPr/>
        </p:nvSpPr>
        <p:spPr>
          <a:xfrm>
            <a:off x="155305" y="3494485"/>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4</a:t>
            </a:r>
            <a:endParaRPr lang="fr-FR" sz="1400" dirty="0">
              <a:solidFill>
                <a:schemeClr val="bg1"/>
              </a:solidFill>
              <a:ea typeface="ＭＳ Ｐゴシック" charset="-128"/>
              <a:cs typeface="ＭＳ Ｐゴシック" charset="-128"/>
            </a:endParaRPr>
          </a:p>
        </p:txBody>
      </p:sp>
      <p:sp>
        <p:nvSpPr>
          <p:cNvPr id="26" name="Ellipse 25"/>
          <p:cNvSpPr/>
          <p:nvPr/>
        </p:nvSpPr>
        <p:spPr>
          <a:xfrm>
            <a:off x="155305" y="4220266"/>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5</a:t>
            </a:r>
            <a:endParaRPr lang="fr-FR" sz="1400" dirty="0">
              <a:solidFill>
                <a:schemeClr val="bg1"/>
              </a:solidFill>
              <a:ea typeface="ＭＳ Ｐゴシック" charset="-128"/>
              <a:cs typeface="ＭＳ Ｐゴシック" charset="-128"/>
            </a:endParaRPr>
          </a:p>
        </p:txBody>
      </p:sp>
      <p:sp>
        <p:nvSpPr>
          <p:cNvPr id="27" name="Ellipse 26"/>
          <p:cNvSpPr/>
          <p:nvPr/>
        </p:nvSpPr>
        <p:spPr>
          <a:xfrm>
            <a:off x="155305" y="4946047"/>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6</a:t>
            </a:r>
            <a:endParaRPr lang="fr-FR" sz="1400" dirty="0">
              <a:solidFill>
                <a:schemeClr val="bg1"/>
              </a:solidFill>
              <a:ea typeface="ＭＳ Ｐゴシック" charset="-128"/>
              <a:cs typeface="ＭＳ Ｐゴシック" charset="-128"/>
            </a:endParaRPr>
          </a:p>
        </p:txBody>
      </p:sp>
      <p:sp>
        <p:nvSpPr>
          <p:cNvPr id="28" name="Ellipse 27"/>
          <p:cNvSpPr/>
          <p:nvPr/>
        </p:nvSpPr>
        <p:spPr>
          <a:xfrm>
            <a:off x="155305" y="5671830"/>
            <a:ext cx="309038" cy="277529"/>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eaLnBrk="0" fontAlgn="base" hangingPunct="0">
              <a:lnSpc>
                <a:spcPct val="114000"/>
              </a:lnSpc>
              <a:spcAft>
                <a:spcPct val="0"/>
              </a:spcAft>
            </a:pPr>
            <a:r>
              <a:rPr lang="fr-FR" sz="1400" dirty="0" smtClean="0">
                <a:solidFill>
                  <a:schemeClr val="bg1"/>
                </a:solidFill>
                <a:ea typeface="ＭＳ Ｐゴシック" charset="-128"/>
                <a:cs typeface="ＭＳ Ｐゴシック" charset="-128"/>
              </a:rPr>
              <a:t>7</a:t>
            </a:r>
            <a:endParaRPr lang="fr-FR" sz="1400" dirty="0">
              <a:solidFill>
                <a:schemeClr val="bg1"/>
              </a:solidFill>
              <a:ea typeface="ＭＳ Ｐゴシック" charset="-128"/>
              <a:cs typeface="ＭＳ Ｐゴシック" charset="-128"/>
            </a:endParaRPr>
          </a:p>
        </p:txBody>
      </p:sp>
      <p:sp>
        <p:nvSpPr>
          <p:cNvPr id="17" name="ZoneTexte 1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spTree>
    <p:extLst>
      <p:ext uri="{BB962C8B-B14F-4D97-AF65-F5344CB8AC3E}">
        <p14:creationId xmlns:p14="http://schemas.microsoft.com/office/powerpoint/2010/main" val="299022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4529871" y="3144690"/>
            <a:ext cx="413814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600" dirty="0" smtClean="0">
                <a:solidFill>
                  <a:schemeClr val="tx1"/>
                </a:solidFill>
                <a:ea typeface="ＭＳ Ｐゴシック" charset="-128"/>
                <a:cs typeface="ＭＳ Ｐゴシック" charset="-128"/>
              </a:rPr>
              <a:t>Неперевершена гнучкість</a:t>
            </a:r>
            <a:endParaRPr lang="fr-FR" sz="1600" dirty="0">
              <a:solidFill>
                <a:schemeClr val="tx1"/>
              </a:solidFill>
              <a:ea typeface="ＭＳ Ｐゴシック" charset="-128"/>
              <a:cs typeface="ＭＳ Ｐゴシック" charset="-128"/>
            </a:endParaRPr>
          </a:p>
        </p:txBody>
      </p:sp>
      <p:sp>
        <p:nvSpPr>
          <p:cNvPr id="23" name="Rectangle à coins arrondis 22"/>
          <p:cNvSpPr/>
          <p:nvPr/>
        </p:nvSpPr>
        <p:spPr>
          <a:xfrm>
            <a:off x="4529871" y="3775279"/>
            <a:ext cx="413814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600" dirty="0" smtClean="0">
                <a:solidFill>
                  <a:schemeClr val="tx1"/>
                </a:solidFill>
                <a:ea typeface="ＭＳ Ｐゴシック" charset="-128"/>
                <a:cs typeface="ＭＳ Ｐゴシック" charset="-128"/>
              </a:rPr>
              <a:t>Необмежене МЕНЮ</a:t>
            </a:r>
            <a:endParaRPr lang="fr-FR" sz="1600" dirty="0">
              <a:solidFill>
                <a:schemeClr val="tx1"/>
              </a:solidFill>
              <a:ea typeface="ＭＳ Ｐゴシック" charset="-128"/>
              <a:cs typeface="ＭＳ Ｐゴシック" charset="-128"/>
            </a:endParaRPr>
          </a:p>
        </p:txBody>
      </p:sp>
      <p:sp>
        <p:nvSpPr>
          <p:cNvPr id="24" name="Rectangle à coins arrondis 23"/>
          <p:cNvSpPr/>
          <p:nvPr/>
        </p:nvSpPr>
        <p:spPr>
          <a:xfrm>
            <a:off x="4529871" y="4405868"/>
            <a:ext cx="413814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600" dirty="0" smtClean="0">
                <a:solidFill>
                  <a:schemeClr val="tx1"/>
                </a:solidFill>
                <a:ea typeface="ＭＳ Ｐゴシック" charset="-128"/>
                <a:cs typeface="ＭＳ Ｐゴシック" charset="-128"/>
              </a:rPr>
              <a:t>Спрощена робота</a:t>
            </a:r>
            <a:endParaRPr lang="fr-FR" sz="1600" dirty="0">
              <a:solidFill>
                <a:schemeClr val="tx1"/>
              </a:solidFill>
              <a:ea typeface="ＭＳ Ｐゴシック" charset="-128"/>
              <a:cs typeface="ＭＳ Ｐゴシック" charset="-128"/>
            </a:endParaRPr>
          </a:p>
        </p:txBody>
      </p:sp>
      <p:sp>
        <p:nvSpPr>
          <p:cNvPr id="20" name="Rectangle à coins arrondis 19"/>
          <p:cNvSpPr/>
          <p:nvPr/>
        </p:nvSpPr>
        <p:spPr>
          <a:xfrm>
            <a:off x="4529871" y="2491564"/>
            <a:ext cx="413814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600" dirty="0" smtClean="0">
                <a:solidFill>
                  <a:schemeClr val="tx1"/>
                </a:solidFill>
                <a:ea typeface="ＭＳ Ｐゴシック" charset="-128"/>
                <a:cs typeface="ＭＳ Ｐゴシック" charset="-128"/>
              </a:rPr>
              <a:t>Ефективна продуктивність</a:t>
            </a:r>
            <a:endParaRPr lang="fr-FR" sz="1600" dirty="0">
              <a:solidFill>
                <a:schemeClr val="tx1"/>
              </a:solidFill>
              <a:ea typeface="ＭＳ Ｐゴシック" charset="-128"/>
              <a:cs typeface="ＭＳ Ｐゴシック" charset="-128"/>
            </a:endParaRPr>
          </a:p>
        </p:txBody>
      </p:sp>
      <p:sp>
        <p:nvSpPr>
          <p:cNvPr id="19" name="Rectangle à coins arrondis 18"/>
          <p:cNvSpPr/>
          <p:nvPr/>
        </p:nvSpPr>
        <p:spPr>
          <a:xfrm>
            <a:off x="4383956" y="1834096"/>
            <a:ext cx="413814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600" dirty="0" smtClean="0">
                <a:solidFill>
                  <a:schemeClr val="tx1"/>
                </a:solidFill>
                <a:ea typeface="ＭＳ Ｐゴシック" charset="-128"/>
                <a:cs typeface="ＭＳ Ｐゴシック" charset="-128"/>
              </a:rPr>
              <a:t>Повна АВТОМАТИЗАЦІЯ</a:t>
            </a:r>
            <a:endParaRPr lang="fr-FR" sz="1600" dirty="0">
              <a:solidFill>
                <a:schemeClr val="tx1"/>
              </a:solidFill>
              <a:ea typeface="ＭＳ Ｐゴシック" charset="-128"/>
              <a:cs typeface="ＭＳ Ｐゴシック" charset="-128"/>
            </a:endParaRPr>
          </a:p>
        </p:txBody>
      </p:sp>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Переваги</a:t>
            </a:r>
            <a:endParaRPr lang="en-US" sz="3600" dirty="0" smtClean="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9929" y="3696062"/>
            <a:ext cx="675323" cy="67532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9929" y="4319309"/>
            <a:ext cx="675323" cy="675323"/>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9929" y="3055023"/>
            <a:ext cx="675323" cy="675323"/>
          </a:xfrm>
          <a:prstGeom prst="rect">
            <a:avLst/>
          </a:prstGeom>
        </p:spPr>
      </p:pic>
      <p:pic>
        <p:nvPicPr>
          <p:cNvPr id="26" name="Imag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929" y="1794510"/>
            <a:ext cx="675323" cy="675323"/>
          </a:xfrm>
          <a:prstGeom prst="rect">
            <a:avLst/>
          </a:prstGeom>
        </p:spPr>
      </p:pic>
      <p:pic>
        <p:nvPicPr>
          <p:cNvPr id="27" name="Imag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9929" y="2403408"/>
            <a:ext cx="675323" cy="675323"/>
          </a:xfrm>
          <a:prstGeom prst="rect">
            <a:avLst/>
          </a:prstGeom>
        </p:spPr>
      </p:pic>
      <p:sp>
        <p:nvSpPr>
          <p:cNvPr id="17" name="ZoneTexte 1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16" name="Imag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6857" y="1945961"/>
            <a:ext cx="4826483" cy="3106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3935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
          <p:cNvSpPr txBox="1">
            <a:spLocks/>
          </p:cNvSpPr>
          <p:nvPr/>
        </p:nvSpPr>
        <p:spPr bwMode="auto">
          <a:xfrm>
            <a:off x="296214" y="5226368"/>
            <a:ext cx="8667482" cy="1096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Blip>
                <a:blip r:embed="rId2"/>
              </a:buBlip>
              <a:defRPr sz="1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114000"/>
              </a:lnSpc>
              <a:spcBef>
                <a:spcPct val="0"/>
              </a:spcBef>
              <a:buNone/>
            </a:pPr>
            <a:r>
              <a:rPr lang="en-US" sz="1800" b="1" i="1" dirty="0" err="1" smtClean="0">
                <a:latin typeface="+mj-lt"/>
                <a:ea typeface="+mj-ea"/>
                <a:cs typeface="+mj-cs"/>
              </a:rPr>
              <a:t>ELITe</a:t>
            </a:r>
            <a:r>
              <a:rPr lang="en-US" sz="1800" b="1" i="1" dirty="0" smtClean="0">
                <a:latin typeface="+mj-lt"/>
                <a:ea typeface="+mj-ea"/>
                <a:cs typeface="+mj-cs"/>
              </a:rPr>
              <a:t> </a:t>
            </a:r>
            <a:r>
              <a:rPr lang="en-US" sz="1800" b="1" i="1" dirty="0" err="1" smtClean="0">
                <a:latin typeface="+mj-lt"/>
                <a:ea typeface="+mj-ea"/>
                <a:cs typeface="+mj-cs"/>
              </a:rPr>
              <a:t>InGenius</a:t>
            </a:r>
            <a:r>
              <a:rPr lang="en-US" sz="1800" b="1" i="1" dirty="0" smtClean="0">
                <a:latin typeface="+mj-lt"/>
                <a:ea typeface="+mj-ea"/>
                <a:cs typeface="+mj-cs"/>
              </a:rPr>
              <a:t> - </a:t>
            </a:r>
            <a:r>
              <a:rPr lang="uk-UA" sz="1800" b="1" i="1" dirty="0" smtClean="0">
                <a:latin typeface="+mj-lt"/>
                <a:ea typeface="+mj-ea"/>
                <a:cs typeface="+mj-cs"/>
              </a:rPr>
              <a:t>надійне, гнучке рішення від виділення до результату, що забезпечує оптимізацію робочого процесу, ефективний розподіл ресурсів та дає точні та своєчасні результати</a:t>
            </a:r>
            <a:endParaRPr lang="en-US" sz="1400" dirty="0"/>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0315" y="950901"/>
            <a:ext cx="3233950" cy="2150785"/>
          </a:xfrm>
          <a:prstGeom prst="rect">
            <a:avLst/>
          </a:prstGeom>
          <a:ln>
            <a:noFill/>
          </a:ln>
          <a:effectLst>
            <a:softEdge rad="112500"/>
          </a:effectLst>
        </p:spPr>
      </p:pic>
      <p:sp>
        <p:nvSpPr>
          <p:cNvPr id="7" name="ZoneTexte 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1524" y="2125331"/>
            <a:ext cx="5521997" cy="3106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Переваги</a:t>
            </a:r>
            <a:endParaRPr lang="en-US" sz="3600" dirty="0" smtClean="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2178995" y="1186775"/>
            <a:ext cx="6712085" cy="2247090"/>
          </a:xfrm>
          <a:prstGeom prst="roundRect">
            <a:avLst>
              <a:gd name="adj" fmla="val 5670"/>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712788" indent="-349250" eaLnBrk="0" fontAlgn="base" hangingPunct="0">
              <a:lnSpc>
                <a:spcPct val="114000"/>
              </a:lnSpc>
              <a:spcBef>
                <a:spcPts val="600"/>
              </a:spcBef>
              <a:spcAft>
                <a:spcPts val="600"/>
              </a:spcAft>
            </a:pPr>
            <a:r>
              <a:rPr lang="uk-UA" sz="1400" b="1" dirty="0" smtClean="0">
                <a:solidFill>
                  <a:schemeClr val="tx1"/>
                </a:solidFill>
                <a:ea typeface="ＭＳ Ｐゴシック" charset="-128"/>
                <a:cs typeface="ＭＳ Ｐゴシック" charset="-128"/>
              </a:rPr>
              <a:t>Повна АВТОМАТИЗАЦІЯ</a:t>
            </a:r>
          </a:p>
          <a:p>
            <a:pPr marL="712788" indent="-349250" eaLnBrk="0" fontAlgn="base" hangingPunct="0">
              <a:lnSpc>
                <a:spcPct val="114000"/>
              </a:lnSpc>
              <a:spcBef>
                <a:spcPts val="600"/>
              </a:spcBef>
              <a:spcAft>
                <a:spcPts val="600"/>
              </a:spcAft>
            </a:pPr>
            <a:r>
              <a:rPr lang="uk-UA" sz="1400" dirty="0" smtClean="0">
                <a:solidFill>
                  <a:schemeClr val="tx1"/>
                </a:solidFill>
                <a:ea typeface="ＭＳ Ｐゴシック" charset="-128"/>
                <a:cs typeface="ＭＳ Ｐゴシック" charset="-128"/>
              </a:rPr>
              <a:t>Настільне рішення, що об'єднує в одній платформі всі етапи молекулярної діагностики, автоматизоване виділення нуклеїнових кислот, ампліфікацію ЗТ- ПЛР</a:t>
            </a:r>
            <a:r>
              <a:rPr lang="uk-UA" sz="1400" dirty="0" smtClean="0"/>
              <a:t> </a:t>
            </a:r>
            <a:r>
              <a:rPr lang="uk-UA" sz="1400" dirty="0" smtClean="0">
                <a:solidFill>
                  <a:schemeClr val="tx1"/>
                </a:solidFill>
              </a:rPr>
              <a:t>(</a:t>
            </a:r>
            <a:r>
              <a:rPr lang="uk-UA" sz="1400" dirty="0" err="1" smtClean="0">
                <a:solidFill>
                  <a:schemeClr val="tx1"/>
                </a:solidFill>
              </a:rPr>
              <a:t>ЗТ-</a:t>
            </a:r>
            <a:r>
              <a:rPr lang="uk-UA" sz="1400" u="sng" dirty="0" err="1" smtClean="0">
                <a:solidFill>
                  <a:schemeClr val="tx1"/>
                </a:solidFill>
                <a:hlinkClick r:id="rId2"/>
              </a:rPr>
              <a:t>фермент</a:t>
            </a:r>
            <a:r>
              <a:rPr lang="uk-UA" sz="1400" dirty="0" smtClean="0"/>
              <a:t>, що </a:t>
            </a:r>
            <a:r>
              <a:rPr lang="uk-UA" sz="1400" dirty="0" err="1" smtClean="0">
                <a:hlinkClick r:id="rId3" tooltip="Каталізатор"/>
              </a:rPr>
              <a:t>каталізує</a:t>
            </a:r>
            <a:r>
              <a:rPr lang="uk-UA" sz="1400" dirty="0" smtClean="0"/>
              <a:t> синтез </a:t>
            </a:r>
            <a:r>
              <a:rPr lang="uk-UA" sz="1400" dirty="0" smtClean="0">
                <a:hlinkClick r:id="rId4" tooltip="ДНК"/>
              </a:rPr>
              <a:t>ДНК</a:t>
            </a:r>
            <a:r>
              <a:rPr lang="uk-UA" sz="1400" dirty="0" smtClean="0"/>
              <a:t> з використанням </a:t>
            </a:r>
            <a:r>
              <a:rPr lang="uk-UA" sz="1400" dirty="0" smtClean="0">
                <a:hlinkClick r:id="rId5" tooltip="РНК"/>
              </a:rPr>
              <a:t>РНК</a:t>
            </a:r>
            <a:r>
              <a:rPr lang="uk-UA" sz="1400" dirty="0" smtClean="0"/>
              <a:t> як матриці. Називається так тому, що більшість процесів </a:t>
            </a:r>
            <a:r>
              <a:rPr lang="uk-UA" sz="1400" dirty="0" smtClean="0">
                <a:hlinkClick r:id="rId6" tooltip="Транскрипція (біологія)"/>
              </a:rPr>
              <a:t>транскрипції</a:t>
            </a:r>
            <a:r>
              <a:rPr lang="uk-UA" sz="1400" dirty="0" smtClean="0"/>
              <a:t> в живих організмах відбуваються в іншому напрямку, а саме, з молекули ДНК синтезується </a:t>
            </a:r>
            <a:r>
              <a:rPr lang="uk-UA" sz="1400" dirty="0" err="1" smtClean="0"/>
              <a:t>РНК-транскрипт</a:t>
            </a:r>
            <a:r>
              <a:rPr lang="uk-UA" sz="1400" dirty="0" smtClean="0">
                <a:solidFill>
                  <a:schemeClr val="tx1"/>
                </a:solidFill>
                <a:ea typeface="ＭＳ Ｐゴシック" charset="-128"/>
                <a:cs typeface="ＭＳ Ｐゴシック" charset="-128"/>
              </a:rPr>
              <a:t> ) і аналіз результатів, здійснюється крок за кроком керований інтуїтивно зрозумілим інтерфейсом з сенсорним екраном</a:t>
            </a:r>
          </a:p>
          <a:p>
            <a:pPr marL="712788" indent="-349250" eaLnBrk="0" fontAlgn="base" hangingPunct="0">
              <a:lnSpc>
                <a:spcPct val="114000"/>
              </a:lnSpc>
              <a:spcBef>
                <a:spcPts val="600"/>
              </a:spcBef>
              <a:spcAft>
                <a:spcPts val="600"/>
              </a:spcAft>
            </a:pPr>
            <a:r>
              <a:rPr lang="uk-UA" sz="1400" dirty="0" smtClean="0">
                <a:solidFill>
                  <a:schemeClr val="tx1"/>
                </a:solidFill>
                <a:ea typeface="ＭＳ Ｐゴシック" charset="-128"/>
                <a:cs typeface="ＭＳ Ｐゴシック" charset="-128"/>
              </a:rPr>
              <a:t>  Можливість завантаження первинної пробірки</a:t>
            </a:r>
          </a:p>
          <a:p>
            <a:pPr marL="712788" indent="-349250" eaLnBrk="0" fontAlgn="base" hangingPunct="0">
              <a:lnSpc>
                <a:spcPct val="114000"/>
              </a:lnSpc>
              <a:spcBef>
                <a:spcPts val="600"/>
              </a:spcBef>
              <a:spcAft>
                <a:spcPts val="600"/>
              </a:spcAft>
            </a:pPr>
            <a:r>
              <a:rPr lang="uk-UA" sz="1400" dirty="0" smtClean="0">
                <a:solidFill>
                  <a:schemeClr val="tx1"/>
                </a:solidFill>
                <a:ea typeface="ＭＳ Ｐゴシック" charset="-128"/>
                <a:cs typeface="ＭＳ Ｐゴシック" charset="-128"/>
              </a:rPr>
              <a:t>  Скорочено час очікування до декількох хвилин</a:t>
            </a:r>
            <a:endParaRPr lang="en-US" sz="1400" dirty="0">
              <a:solidFill>
                <a:schemeClr val="tx1"/>
              </a:solidFill>
              <a:ea typeface="ＭＳ Ｐゴシック" charset="-128"/>
              <a:cs typeface="ＭＳ Ｐゴシック" charset="-128"/>
            </a:endParaRPr>
          </a:p>
        </p:txBody>
      </p:sp>
      <p:sp>
        <p:nvSpPr>
          <p:cNvPr id="31" name="Rectangle à coins arrondis 30"/>
          <p:cNvSpPr/>
          <p:nvPr/>
        </p:nvSpPr>
        <p:spPr>
          <a:xfrm>
            <a:off x="1971068" y="4106176"/>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7"/>
              </a:buBlip>
            </a:pPr>
            <a:r>
              <a:rPr lang="uk-UA" sz="1400" dirty="0" smtClean="0">
                <a:solidFill>
                  <a:schemeClr val="tx1"/>
                </a:solidFill>
                <a:ea typeface="ＭＳ Ｐゴシック" charset="-128"/>
                <a:cs typeface="ＭＳ Ｐゴシック" charset="-128"/>
              </a:rPr>
              <a:t>Неперевершена гнучкість</a:t>
            </a:r>
            <a:endParaRPr lang="fr-FR" sz="1400" dirty="0">
              <a:solidFill>
                <a:schemeClr val="tx1"/>
              </a:solidFill>
              <a:ea typeface="ＭＳ Ｐゴシック" charset="-128"/>
              <a:cs typeface="ＭＳ Ｐゴシック" charset="-128"/>
            </a:endParaRPr>
          </a:p>
        </p:txBody>
      </p:sp>
      <p:sp>
        <p:nvSpPr>
          <p:cNvPr id="32" name="Rectangle à coins arrondis 31"/>
          <p:cNvSpPr/>
          <p:nvPr/>
        </p:nvSpPr>
        <p:spPr>
          <a:xfrm>
            <a:off x="1971068" y="4736765"/>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7"/>
              </a:buBlip>
            </a:pPr>
            <a:r>
              <a:rPr lang="uk-UA" sz="1400" dirty="0" smtClean="0">
                <a:solidFill>
                  <a:schemeClr val="tx1"/>
                </a:solidFill>
                <a:ea typeface="ＭＳ Ｐゴシック" charset="-128"/>
                <a:cs typeface="ＭＳ Ｐゴシック" charset="-128"/>
              </a:rPr>
              <a:t>Необмежене МЕНЮ</a:t>
            </a:r>
            <a:endParaRPr lang="fr-FR" sz="1400" dirty="0">
              <a:solidFill>
                <a:schemeClr val="tx1"/>
              </a:solidFill>
              <a:ea typeface="ＭＳ Ｐゴシック" charset="-128"/>
              <a:cs typeface="ＭＳ Ｐゴシック" charset="-128"/>
            </a:endParaRPr>
          </a:p>
        </p:txBody>
      </p:sp>
      <p:sp>
        <p:nvSpPr>
          <p:cNvPr id="33" name="Rectangle à coins arrondis 32"/>
          <p:cNvSpPr/>
          <p:nvPr/>
        </p:nvSpPr>
        <p:spPr>
          <a:xfrm>
            <a:off x="1971068" y="5367354"/>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7"/>
              </a:buBlip>
            </a:pPr>
            <a:r>
              <a:rPr lang="uk-UA" sz="1400" dirty="0" smtClean="0">
                <a:solidFill>
                  <a:schemeClr val="tx1"/>
                </a:solidFill>
                <a:ea typeface="ＭＳ Ｐゴシック" charset="-128"/>
                <a:cs typeface="ＭＳ Ｐゴシック" charset="-128"/>
              </a:rPr>
              <a:t>Спрощена робота</a:t>
            </a:r>
            <a:endParaRPr lang="fr-FR" sz="1400" dirty="0">
              <a:solidFill>
                <a:schemeClr val="tx1"/>
              </a:solidFill>
              <a:ea typeface="ＭＳ Ｐゴシック" charset="-128"/>
              <a:cs typeface="ＭＳ Ｐゴシック" charset="-128"/>
            </a:endParaRPr>
          </a:p>
        </p:txBody>
      </p:sp>
      <p:sp>
        <p:nvSpPr>
          <p:cNvPr id="34" name="Rectangle à coins arrondis 33"/>
          <p:cNvSpPr/>
          <p:nvPr/>
        </p:nvSpPr>
        <p:spPr>
          <a:xfrm>
            <a:off x="1971068" y="3453050"/>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7"/>
              </a:buBlip>
            </a:pPr>
            <a:r>
              <a:rPr lang="uk-UA" sz="1400" dirty="0" smtClean="0">
                <a:solidFill>
                  <a:schemeClr val="tx1"/>
                </a:solidFill>
                <a:ea typeface="ＭＳ Ｐゴシック" charset="-128"/>
                <a:cs typeface="ＭＳ Ｐゴシック" charset="-128"/>
              </a:rPr>
              <a:t>Ефективна продуктивність</a:t>
            </a:r>
            <a:endParaRPr lang="fr-FR" sz="1400" dirty="0">
              <a:solidFill>
                <a:schemeClr val="tx1"/>
              </a:solidFill>
              <a:ea typeface="ＭＳ Ｐゴシック" charset="-128"/>
              <a:cs typeface="ＭＳ Ｐゴシック" charset="-128"/>
            </a:endParaRPr>
          </a:p>
        </p:txBody>
      </p:sp>
      <p:pic>
        <p:nvPicPr>
          <p:cNvPr id="35" name="Imag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1126" y="4657548"/>
            <a:ext cx="675323" cy="675323"/>
          </a:xfrm>
          <a:prstGeom prst="rect">
            <a:avLst/>
          </a:prstGeom>
        </p:spPr>
      </p:pic>
      <p:pic>
        <p:nvPicPr>
          <p:cNvPr id="36" name="Imag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1126" y="5280795"/>
            <a:ext cx="675323" cy="675323"/>
          </a:xfrm>
          <a:prstGeom prst="rect">
            <a:avLst/>
          </a:prstGeom>
        </p:spPr>
      </p:pic>
      <p:pic>
        <p:nvPicPr>
          <p:cNvPr id="37" name="Imag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1126" y="4016509"/>
            <a:ext cx="675323" cy="675323"/>
          </a:xfrm>
          <a:prstGeom prst="rect">
            <a:avLst/>
          </a:prstGeom>
        </p:spPr>
      </p:pic>
      <p:pic>
        <p:nvPicPr>
          <p:cNvPr id="38" name="Imag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1126" y="3364894"/>
            <a:ext cx="675323" cy="675323"/>
          </a:xfrm>
          <a:prstGeom prst="rect">
            <a:avLst/>
          </a:prstGeom>
        </p:spPr>
      </p:pic>
      <p:pic>
        <p:nvPicPr>
          <p:cNvPr id="16" name="Imag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1126" y="1295048"/>
            <a:ext cx="675323" cy="675323"/>
          </a:xfrm>
          <a:prstGeom prst="rect">
            <a:avLst/>
          </a:prstGeom>
        </p:spPr>
      </p:pic>
      <p:sp>
        <p:nvSpPr>
          <p:cNvPr id="17" name="ZoneTexte 16"/>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18" name="Imag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37" y="1351642"/>
            <a:ext cx="2039669" cy="1147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1674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Переваги</a:t>
            </a:r>
            <a:endParaRPr lang="en-US" sz="3600" dirty="0" smtClean="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1971068" y="4685880"/>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363538" indent="-36353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Неперевершена гнучкість</a:t>
            </a:r>
            <a:endParaRPr lang="fr-FR" sz="1400" dirty="0">
              <a:solidFill>
                <a:schemeClr val="tx1"/>
              </a:solidFill>
              <a:ea typeface="ＭＳ Ｐゴシック" charset="-128"/>
              <a:cs typeface="ＭＳ Ｐゴシック" charset="-128"/>
            </a:endParaRPr>
          </a:p>
        </p:txBody>
      </p:sp>
      <p:sp>
        <p:nvSpPr>
          <p:cNvPr id="32" name="Rectangle à coins arrondis 31"/>
          <p:cNvSpPr/>
          <p:nvPr/>
        </p:nvSpPr>
        <p:spPr>
          <a:xfrm>
            <a:off x="1971068" y="5316469"/>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363538" indent="-36353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Необмежене МЕНЮ</a:t>
            </a:r>
            <a:endParaRPr lang="fr-FR" sz="1400" dirty="0">
              <a:solidFill>
                <a:schemeClr val="tx1"/>
              </a:solidFill>
              <a:ea typeface="ＭＳ Ｐゴシック" charset="-128"/>
              <a:cs typeface="ＭＳ Ｐゴシック" charset="-128"/>
            </a:endParaRPr>
          </a:p>
        </p:txBody>
      </p:sp>
      <p:sp>
        <p:nvSpPr>
          <p:cNvPr id="33" name="Rectangle à coins arrondis 32"/>
          <p:cNvSpPr/>
          <p:nvPr/>
        </p:nvSpPr>
        <p:spPr>
          <a:xfrm>
            <a:off x="1971068" y="5947058"/>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363538" indent="-36353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Спрощена робота</a:t>
            </a:r>
            <a:endParaRPr lang="fr-FR" sz="1400" dirty="0">
              <a:solidFill>
                <a:schemeClr val="tx1"/>
              </a:solidFill>
              <a:ea typeface="ＭＳ Ｐゴシック" charset="-128"/>
              <a:cs typeface="ＭＳ Ｐゴシック" charset="-128"/>
            </a:endParaRPr>
          </a:p>
        </p:txBody>
      </p:sp>
      <p:sp>
        <p:nvSpPr>
          <p:cNvPr id="34" name="Rectangle à coins arrondis 33"/>
          <p:cNvSpPr/>
          <p:nvPr/>
        </p:nvSpPr>
        <p:spPr>
          <a:xfrm>
            <a:off x="1971068" y="1750979"/>
            <a:ext cx="7056200" cy="2918298"/>
          </a:xfrm>
          <a:prstGeom prst="roundRect">
            <a:avLst>
              <a:gd name="adj" fmla="val 4412"/>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712788" indent="-363538" eaLnBrk="0" fontAlgn="base" hangingPunct="0">
              <a:lnSpc>
                <a:spcPct val="114000"/>
              </a:lnSpc>
              <a:spcBef>
                <a:spcPts val="600"/>
              </a:spcBef>
              <a:spcAft>
                <a:spcPts val="600"/>
              </a:spcAft>
              <a:buSzPts val="1000"/>
            </a:pPr>
            <a:r>
              <a:rPr lang="uk-UA" sz="1400" dirty="0" smtClean="0">
                <a:solidFill>
                  <a:schemeClr val="tx1"/>
                </a:solidFill>
                <a:ea typeface="ＭＳ Ｐゴシック" charset="-128"/>
                <a:cs typeface="ＭＳ Ｐゴシック" charset="-128"/>
              </a:rPr>
              <a:t>Ефективна продуктивність</a:t>
            </a:r>
          </a:p>
          <a:p>
            <a:pPr marL="712788" indent="-363538" eaLnBrk="0" fontAlgn="base" hangingPunct="0">
              <a:lnSpc>
                <a:spcPct val="114000"/>
              </a:lnSpc>
              <a:spcBef>
                <a:spcPts val="600"/>
              </a:spcBef>
              <a:spcAft>
                <a:spcPts val="600"/>
              </a:spcAft>
              <a:buSzPts val="1000"/>
            </a:pPr>
            <a:r>
              <a:rPr lang="uk-UA" sz="1400" dirty="0" smtClean="0">
                <a:solidFill>
                  <a:schemeClr val="tx1"/>
                </a:solidFill>
                <a:ea typeface="ＭＳ Ｐゴシック" charset="-128"/>
                <a:cs typeface="ＭＳ Ｐゴシック" charset="-128"/>
              </a:rPr>
              <a:t>Високий вихід екстракції навіть при невеликому обсязі зразка завдяки технології магнітних кульок в поєднанні з обробкою ультразвуком, термічною і хімічною обробкою зразків.</a:t>
            </a:r>
          </a:p>
          <a:p>
            <a:pPr marL="712788" indent="-363538" eaLnBrk="0" fontAlgn="base" hangingPunct="0">
              <a:lnSpc>
                <a:spcPct val="114000"/>
              </a:lnSpc>
              <a:spcBef>
                <a:spcPts val="600"/>
              </a:spcBef>
              <a:spcAft>
                <a:spcPts val="600"/>
              </a:spcAft>
              <a:buSzPts val="1000"/>
            </a:pPr>
            <a:r>
              <a:rPr lang="uk-UA" sz="1400" dirty="0" smtClean="0">
                <a:solidFill>
                  <a:schemeClr val="tx1"/>
                </a:solidFill>
                <a:ea typeface="ＭＳ Ｐゴシック" charset="-128"/>
                <a:cs typeface="ＭＳ Ｐゴシック" charset="-128"/>
              </a:rPr>
              <a:t>  Найкраще в своєму класі меню </a:t>
            </a:r>
            <a:r>
              <a:rPr lang="en-US" sz="1400" dirty="0" smtClean="0">
                <a:solidFill>
                  <a:schemeClr val="tx1"/>
                </a:solidFill>
                <a:ea typeface="ＭＳ Ｐゴシック" charset="-128"/>
                <a:cs typeface="ＭＳ Ｐゴシック" charset="-128"/>
              </a:rPr>
              <a:t>CE-IVD RT PCR </a:t>
            </a:r>
            <a:r>
              <a:rPr lang="uk-UA" sz="1400" dirty="0" smtClean="0">
                <a:solidFill>
                  <a:schemeClr val="tx1"/>
                </a:solidFill>
                <a:ea typeface="ＭＳ Ｐゴシック" charset="-128"/>
                <a:cs typeface="ＭＳ Ｐゴシック" charset="-128"/>
              </a:rPr>
              <a:t>на основі технології </a:t>
            </a:r>
            <a:r>
              <a:rPr lang="en-US" sz="1400" dirty="0" smtClean="0">
                <a:solidFill>
                  <a:schemeClr val="tx1"/>
                </a:solidFill>
                <a:ea typeface="ＭＳ Ｐゴシック" charset="-128"/>
                <a:cs typeface="ＭＳ Ｐゴシック" charset="-128"/>
              </a:rPr>
              <a:t>MGB </a:t>
            </a:r>
            <a:r>
              <a:rPr lang="uk-UA" sz="1400" dirty="0" smtClean="0">
                <a:solidFill>
                  <a:schemeClr val="tx1"/>
                </a:solidFill>
                <a:ea typeface="ＭＳ Ｐゴシック" charset="-128"/>
                <a:cs typeface="ＭＳ Ｐゴシック" charset="-128"/>
              </a:rPr>
              <a:t>для застосування якісного і </a:t>
            </a:r>
            <a:r>
              <a:rPr lang="uk-UA" sz="1400" smtClean="0">
                <a:solidFill>
                  <a:schemeClr val="tx1"/>
                </a:solidFill>
                <a:ea typeface="ＭＳ Ｐゴシック" charset="-128"/>
                <a:cs typeface="ＭＳ Ｐゴシック" charset="-128"/>
              </a:rPr>
              <a:t>кількісного досліджень</a:t>
            </a:r>
            <a:endParaRPr lang="uk-UA" sz="1400" dirty="0" smtClean="0">
              <a:solidFill>
                <a:schemeClr val="tx1"/>
              </a:solidFill>
              <a:ea typeface="ＭＳ Ｐゴシック" charset="-128"/>
              <a:cs typeface="ＭＳ Ｐゴシック" charset="-128"/>
            </a:endParaRPr>
          </a:p>
          <a:p>
            <a:pPr marL="712788" indent="-363538" eaLnBrk="0" fontAlgn="base" hangingPunct="0">
              <a:lnSpc>
                <a:spcPct val="114000"/>
              </a:lnSpc>
              <a:spcBef>
                <a:spcPts val="600"/>
              </a:spcBef>
              <a:spcAft>
                <a:spcPts val="600"/>
              </a:spcAft>
              <a:buSzPts val="1000"/>
            </a:pPr>
            <a:r>
              <a:rPr lang="uk-UA" sz="1400" dirty="0" smtClean="0">
                <a:solidFill>
                  <a:schemeClr val="tx1"/>
                </a:solidFill>
                <a:ea typeface="ＭＳ Ｐゴシック" charset="-128"/>
                <a:cs typeface="ＭＳ Ｐゴシック" charset="-128"/>
              </a:rPr>
              <a:t>  Унітарний формат на основі касети, щоб гарантувати високу точність результату і контроль витрати реагенту.</a:t>
            </a:r>
          </a:p>
          <a:p>
            <a:pPr marL="712788" indent="-363538" eaLnBrk="0" fontAlgn="base" hangingPunct="0">
              <a:lnSpc>
                <a:spcPct val="114000"/>
              </a:lnSpc>
              <a:spcBef>
                <a:spcPts val="600"/>
              </a:spcBef>
              <a:spcAft>
                <a:spcPts val="600"/>
              </a:spcAft>
              <a:buSzPts val="1000"/>
            </a:pPr>
            <a:r>
              <a:rPr lang="ru-RU" sz="1400" dirty="0" err="1" smtClean="0">
                <a:solidFill>
                  <a:schemeClr val="tx1"/>
                </a:solidFill>
                <a:ea typeface="ＭＳ Ｐゴシック" charset="-128"/>
                <a:cs typeface="ＭＳ Ｐゴシック" charset="-128"/>
              </a:rPr>
              <a:t>Загальний</a:t>
            </a:r>
            <a:r>
              <a:rPr lang="ru-RU" sz="1400" dirty="0" smtClean="0">
                <a:solidFill>
                  <a:schemeClr val="tx1"/>
                </a:solidFill>
                <a:ea typeface="ＭＳ Ｐゴシック" charset="-128"/>
                <a:cs typeface="ＭＳ Ｐゴシック" charset="-128"/>
              </a:rPr>
              <a:t> час </a:t>
            </a:r>
            <a:r>
              <a:rPr lang="ru-RU" sz="1400" dirty="0" err="1" smtClean="0">
                <a:solidFill>
                  <a:schemeClr val="tx1"/>
                </a:solidFill>
                <a:ea typeface="ＭＳ Ｐゴシック" charset="-128"/>
                <a:cs typeface="ＭＳ Ｐゴシック" charset="-128"/>
              </a:rPr>
              <a:t>від</a:t>
            </a:r>
            <a:r>
              <a:rPr lang="ru-RU" sz="1400" dirty="0" smtClean="0">
                <a:solidFill>
                  <a:schemeClr val="tx1"/>
                </a:solidFill>
                <a:ea typeface="ＭＳ Ｐゴシック" charset="-128"/>
                <a:cs typeface="ＭＳ Ｐゴシック" charset="-128"/>
              </a:rPr>
              <a:t> результату </a:t>
            </a:r>
            <a:r>
              <a:rPr lang="ru-RU" sz="1400" dirty="0" err="1" smtClean="0">
                <a:solidFill>
                  <a:schemeClr val="tx1"/>
                </a:solidFill>
                <a:ea typeface="ＭＳ Ｐゴシック" charset="-128"/>
                <a:cs typeface="ＭＳ Ｐゴシック" charset="-128"/>
              </a:rPr>
              <a:t>виділення</a:t>
            </a:r>
            <a:r>
              <a:rPr lang="ru-RU" sz="1400" dirty="0" smtClean="0">
                <a:solidFill>
                  <a:schemeClr val="tx1"/>
                </a:solidFill>
                <a:ea typeface="ＭＳ Ｐゴシック" charset="-128"/>
                <a:cs typeface="ＭＳ Ｐゴシック" charset="-128"/>
              </a:rPr>
              <a:t> до </a:t>
            </a:r>
            <a:r>
              <a:rPr lang="ru-RU" sz="1400" dirty="0" err="1" smtClean="0">
                <a:solidFill>
                  <a:schemeClr val="tx1"/>
                </a:solidFill>
                <a:ea typeface="ＭＳ Ｐゴシック" charset="-128"/>
                <a:cs typeface="ＭＳ Ｐゴシック" charset="-128"/>
              </a:rPr>
              <a:t>аналізу</a:t>
            </a:r>
            <a:r>
              <a:rPr lang="ru-RU" sz="1400" dirty="0" smtClean="0">
                <a:solidFill>
                  <a:schemeClr val="tx1"/>
                </a:solidFill>
                <a:ea typeface="ＭＳ Ｐゴシック" charset="-128"/>
                <a:cs typeface="ＭＳ Ｐゴシック" charset="-128"/>
              </a:rPr>
              <a:t> результату, </a:t>
            </a:r>
            <a:r>
              <a:rPr lang="ru-RU" sz="1400" dirty="0" err="1" smtClean="0">
                <a:solidFill>
                  <a:schemeClr val="tx1"/>
                </a:solidFill>
                <a:ea typeface="ＭＳ Ｐゴシック" charset="-128"/>
                <a:cs typeface="ＭＳ Ｐゴシック" charset="-128"/>
              </a:rPr>
              <a:t>приблизно</a:t>
            </a:r>
            <a:r>
              <a:rPr lang="ru-RU" sz="1400" dirty="0" smtClean="0">
                <a:solidFill>
                  <a:schemeClr val="tx1"/>
                </a:solidFill>
                <a:ea typeface="ＭＳ Ｐゴシック" charset="-128"/>
                <a:cs typeface="ＭＳ Ｐゴシック" charset="-128"/>
              </a:rPr>
              <a:t> 2г.30 </a:t>
            </a:r>
            <a:r>
              <a:rPr lang="ru-RU" sz="1400" dirty="0" err="1" smtClean="0">
                <a:solidFill>
                  <a:schemeClr val="tx1"/>
                </a:solidFill>
                <a:ea typeface="ＭＳ Ｐゴシック" charset="-128"/>
                <a:cs typeface="ＭＳ Ｐゴシック" charset="-128"/>
              </a:rPr>
              <a:t>хвилин</a:t>
            </a:r>
            <a:r>
              <a:rPr lang="ru-RU" sz="1400" dirty="0" smtClean="0">
                <a:solidFill>
                  <a:schemeClr val="tx1"/>
                </a:solidFill>
                <a:ea typeface="ＭＳ Ｐゴシック" charset="-128"/>
                <a:cs typeface="ＭＳ Ｐゴシック" charset="-128"/>
              </a:rPr>
              <a:t>.</a:t>
            </a:r>
            <a:endParaRPr lang="en-US" altLang="fr-FR" sz="1400" dirty="0">
              <a:solidFill>
                <a:schemeClr val="tx1"/>
              </a:solidFill>
              <a:ea typeface="ＭＳ Ｐゴシック" charset="-128"/>
              <a:cs typeface="ＭＳ Ｐゴシック" charset="-128"/>
            </a:endParaRP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126" y="5237252"/>
            <a:ext cx="675323" cy="675323"/>
          </a:xfrm>
          <a:prstGeom prst="rect">
            <a:avLst/>
          </a:prstGeom>
        </p:spPr>
      </p:pic>
      <p:pic>
        <p:nvPicPr>
          <p:cNvPr id="36" name="Imag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126" y="5860499"/>
            <a:ext cx="675323" cy="675323"/>
          </a:xfrm>
          <a:prstGeom prst="rect">
            <a:avLst/>
          </a:prstGeom>
        </p:spPr>
      </p:pic>
      <p:pic>
        <p:nvPicPr>
          <p:cNvPr id="37" name="Imag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1126" y="4596213"/>
            <a:ext cx="675323" cy="675323"/>
          </a:xfrm>
          <a:prstGeom prst="rect">
            <a:avLst/>
          </a:prstGeom>
        </p:spPr>
      </p:pic>
      <p:sp>
        <p:nvSpPr>
          <p:cNvPr id="16" name="Rectangle à coins arrondis 15"/>
          <p:cNvSpPr/>
          <p:nvPr/>
        </p:nvSpPr>
        <p:spPr>
          <a:xfrm>
            <a:off x="1971068" y="1225686"/>
            <a:ext cx="4308160" cy="45719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363538" indent="-36353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Повна АВТОМАТИЗАЦІЯ</a:t>
            </a:r>
            <a:endParaRPr lang="fr-FR" sz="1400" dirty="0">
              <a:solidFill>
                <a:schemeClr val="tx1"/>
              </a:solidFill>
              <a:ea typeface="ＭＳ Ｐゴシック" charset="-128"/>
              <a:cs typeface="ＭＳ Ｐゴシック" charset="-128"/>
            </a:endParaRPr>
          </a:p>
        </p:txBody>
      </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1126" y="1385883"/>
            <a:ext cx="675323" cy="675323"/>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1652" y="2009534"/>
            <a:ext cx="675323" cy="675323"/>
          </a:xfrm>
          <a:prstGeom prst="rect">
            <a:avLst/>
          </a:prstGeom>
        </p:spPr>
      </p:pic>
      <p:sp>
        <p:nvSpPr>
          <p:cNvPr id="18" name="ZoneTexte 17"/>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19" name="Imag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37" y="1351642"/>
            <a:ext cx="2039669" cy="1147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671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Переваги</a:t>
            </a:r>
            <a:endParaRPr lang="en-US" sz="3600" dirty="0" smtClean="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1965675" y="2110902"/>
            <a:ext cx="6923143" cy="3492230"/>
          </a:xfrm>
          <a:prstGeom prst="roundRect">
            <a:avLst>
              <a:gd name="adj" fmla="val 3835"/>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712788" marR="0" lvl="0" indent="-363538" eaLnBrk="0" fontAlgn="base" hangingPunct="0">
              <a:lnSpc>
                <a:spcPct val="114000"/>
              </a:lnSpc>
              <a:spcBef>
                <a:spcPts val="600"/>
              </a:spcBef>
              <a:spcAft>
                <a:spcPts val="600"/>
              </a:spcAft>
              <a:buClrTx/>
              <a:buSzPts val="1000"/>
              <a:buFontTx/>
              <a:buNone/>
              <a:tabLst/>
            </a:pPr>
            <a:r>
              <a:rPr lang="uk-UA" altLang="fr-FR" sz="1400" b="1" dirty="0" smtClean="0">
                <a:ea typeface="ＭＳ Ｐゴシック" charset="-128"/>
                <a:cs typeface="ＭＳ Ｐゴシック" charset="-128"/>
              </a:rPr>
              <a:t>Неперевершена гнучкість</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Від 1 до 12 зразків обробляються на паралельних доріжках для змішування будь-яких типів матриць, для одночасного виконання абсолютно різних теплових профілів і навіть різних хімічних процесів ПЛР.</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  Можливість багаторазового і незалежного проведення ПЛР з одного </a:t>
            </a:r>
            <a:r>
              <a:rPr lang="uk-UA" altLang="fr-FR" sz="1400" dirty="0" err="1" smtClean="0">
                <a:ea typeface="ＭＳ Ｐゴシック" charset="-128"/>
                <a:cs typeface="ＭＳ Ｐゴシック" charset="-128"/>
              </a:rPr>
              <a:t>виділенного</a:t>
            </a:r>
            <a:r>
              <a:rPr lang="uk-UA" altLang="fr-FR" sz="1400" dirty="0" smtClean="0">
                <a:ea typeface="ＭＳ Ｐゴシック" charset="-128"/>
                <a:cs typeface="ＭＳ Ｐゴシック" charset="-128"/>
              </a:rPr>
              <a:t> зразка, що дозволяє лабораторії визначати індивідуальні панелі тестів, адаптовані до потреб кожного пацієнта</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  Зберігання </a:t>
            </a:r>
            <a:r>
              <a:rPr lang="uk-UA" altLang="fr-FR" sz="1400" dirty="0" err="1" smtClean="0">
                <a:ea typeface="ＭＳ Ｐゴシック" charset="-128"/>
                <a:cs typeface="ＭＳ Ｐゴシック" charset="-128"/>
              </a:rPr>
              <a:t>екстрагованної</a:t>
            </a:r>
            <a:r>
              <a:rPr lang="uk-UA" altLang="fr-FR" sz="1400" dirty="0" smtClean="0">
                <a:ea typeface="ＭＳ Ｐゴシック" charset="-128"/>
                <a:cs typeface="ＭＳ Ｐゴシック" charset="-128"/>
              </a:rPr>
              <a:t> нуклеїнової кислоти для множинного </a:t>
            </a:r>
            <a:r>
              <a:rPr lang="uk-UA" altLang="fr-FR" sz="1400" dirty="0" err="1" smtClean="0">
                <a:ea typeface="ＭＳ Ｐゴシック" charset="-128"/>
                <a:cs typeface="ＭＳ Ｐゴシック" charset="-128"/>
              </a:rPr>
              <a:t>ПЛР-тестування</a:t>
            </a:r>
            <a:r>
              <a:rPr lang="uk-UA" altLang="fr-FR" sz="1400" dirty="0" smtClean="0">
                <a:ea typeface="ＭＳ Ｐゴシック" charset="-128"/>
                <a:cs typeface="ＭＳ Ｐゴシック" charset="-128"/>
              </a:rPr>
              <a:t>, повторного тестування або архівування</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  Доступно декілька режимів роботи: тільки екстракція, тільки ампліфікація або екстракція, ампліфікація і аналіз результатів з можливістю дослідження кривої плавлення</a:t>
            </a:r>
            <a:endParaRPr lang="en-US" altLang="fr-FR" sz="1400" dirty="0">
              <a:ea typeface="ＭＳ Ｐゴシック" charset="-128"/>
              <a:cs typeface="ＭＳ Ｐゴシック" charset="-128"/>
            </a:endParaRPr>
          </a:p>
        </p:txBody>
      </p:sp>
      <p:sp>
        <p:nvSpPr>
          <p:cNvPr id="32" name="Rectangle à coins arrondis 31"/>
          <p:cNvSpPr/>
          <p:nvPr/>
        </p:nvSpPr>
        <p:spPr>
          <a:xfrm>
            <a:off x="2019706" y="5680953"/>
            <a:ext cx="4308160" cy="398834"/>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Необмежене МЕНЮ</a:t>
            </a:r>
            <a:endParaRPr lang="fr-FR" sz="1400" dirty="0">
              <a:solidFill>
                <a:schemeClr val="tx1"/>
              </a:solidFill>
              <a:ea typeface="ＭＳ Ｐゴシック" charset="-128"/>
              <a:cs typeface="ＭＳ Ｐゴシック" charset="-128"/>
            </a:endParaRPr>
          </a:p>
        </p:txBody>
      </p:sp>
      <p:sp>
        <p:nvSpPr>
          <p:cNvPr id="33" name="Rectangle à coins arrondis 32"/>
          <p:cNvSpPr/>
          <p:nvPr/>
        </p:nvSpPr>
        <p:spPr>
          <a:xfrm>
            <a:off x="1971068" y="6167336"/>
            <a:ext cx="4308160" cy="398834"/>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Спрощена робота</a:t>
            </a:r>
            <a:endParaRPr lang="fr-FR" sz="1400" dirty="0">
              <a:solidFill>
                <a:schemeClr val="tx1"/>
              </a:solidFill>
              <a:ea typeface="ＭＳ Ｐゴシック" charset="-128"/>
              <a:cs typeface="ＭＳ Ｐゴシック" charset="-128"/>
            </a:endParaRP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15" y="5518340"/>
            <a:ext cx="675323" cy="675323"/>
          </a:xfrm>
          <a:prstGeom prst="rect">
            <a:avLst/>
          </a:prstGeom>
        </p:spPr>
      </p:pic>
      <p:pic>
        <p:nvPicPr>
          <p:cNvPr id="36" name="Imag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1944" y="6034583"/>
            <a:ext cx="675323" cy="675323"/>
          </a:xfrm>
          <a:prstGeom prst="rect">
            <a:avLst/>
          </a:prstGeom>
        </p:spPr>
      </p:pic>
      <p:sp>
        <p:nvSpPr>
          <p:cNvPr id="16" name="Rectangle à coins arrondis 15"/>
          <p:cNvSpPr/>
          <p:nvPr/>
        </p:nvSpPr>
        <p:spPr>
          <a:xfrm>
            <a:off x="1971068" y="1196502"/>
            <a:ext cx="4308160" cy="330741"/>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Повна АВТОМАТИЗАЦІЯ</a:t>
            </a:r>
            <a:endParaRPr lang="fr-FR" sz="1400" dirty="0">
              <a:solidFill>
                <a:schemeClr val="tx1"/>
              </a:solidFill>
              <a:ea typeface="ＭＳ Ｐゴシック" charset="-128"/>
              <a:cs typeface="ＭＳ Ｐゴシック" charset="-128"/>
            </a:endParaRP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3031" y="996775"/>
            <a:ext cx="675323" cy="675323"/>
          </a:xfrm>
          <a:prstGeom prst="rect">
            <a:avLst/>
          </a:prstGeom>
        </p:spPr>
      </p:pic>
      <p:sp>
        <p:nvSpPr>
          <p:cNvPr id="15" name="Rectangle à coins arrondis 14"/>
          <p:cNvSpPr/>
          <p:nvPr/>
        </p:nvSpPr>
        <p:spPr>
          <a:xfrm>
            <a:off x="1965675" y="1624519"/>
            <a:ext cx="4308160" cy="37937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Ефективна продуктивність</a:t>
            </a:r>
            <a:endParaRPr lang="fr-FR" sz="1400" dirty="0">
              <a:solidFill>
                <a:schemeClr val="tx1"/>
              </a:solidFill>
              <a:ea typeface="ＭＳ Ｐゴシック" charset="-128"/>
              <a:cs typeface="ＭＳ Ｐゴシック" charset="-128"/>
            </a:endParaRPr>
          </a:p>
        </p:txBody>
      </p:sp>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7911" y="1502335"/>
            <a:ext cx="675323" cy="675323"/>
          </a:xfrm>
          <a:prstGeom prst="rect">
            <a:avLst/>
          </a:prstGeom>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1158" y="2015078"/>
            <a:ext cx="675323" cy="675323"/>
          </a:xfrm>
          <a:prstGeom prst="rect">
            <a:avLst/>
          </a:prstGeom>
        </p:spPr>
      </p:pic>
      <p:sp>
        <p:nvSpPr>
          <p:cNvPr id="20" name="ZoneTexte 19"/>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21" name="Imag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332187"/>
            <a:ext cx="2039669" cy="1147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419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Переваги</a:t>
            </a:r>
            <a:endParaRPr lang="en-US" sz="3600" dirty="0" smtClean="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Rectangle à coins arrondis 31"/>
          <p:cNvSpPr/>
          <p:nvPr/>
        </p:nvSpPr>
        <p:spPr>
          <a:xfrm>
            <a:off x="1960282" y="3404343"/>
            <a:ext cx="6928383" cy="2500346"/>
          </a:xfrm>
          <a:prstGeom prst="roundRect">
            <a:avLst>
              <a:gd name="adj" fmla="val 7719"/>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712788" marR="0" lvl="0" indent="-363538" eaLnBrk="0" fontAlgn="base" hangingPunct="0">
              <a:lnSpc>
                <a:spcPct val="114000"/>
              </a:lnSpc>
              <a:spcBef>
                <a:spcPts val="600"/>
              </a:spcBef>
              <a:spcAft>
                <a:spcPts val="600"/>
              </a:spcAft>
              <a:buClrTx/>
              <a:buSzPts val="1000"/>
              <a:buFontTx/>
              <a:buNone/>
              <a:tabLst/>
            </a:pPr>
            <a:r>
              <a:rPr lang="uk-UA" altLang="fr-FR" sz="1400" b="1" dirty="0" smtClean="0">
                <a:solidFill>
                  <a:schemeClr val="tx1"/>
                </a:solidFill>
                <a:ea typeface="ＭＳ Ｐゴシック" charset="-128"/>
                <a:cs typeface="ＭＳ Ｐゴシック" charset="-128"/>
              </a:rPr>
              <a:t>Необмежене МЕНЮ</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Перше рішення про вибір з результатом - всебічне меню, присвячене моніторингу збудника трансплантатів</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Змішувати і поєднувати в рамках одного і того ж циклу </a:t>
            </a:r>
            <a:r>
              <a:rPr lang="en-US" altLang="fr-FR" sz="1400" dirty="0" smtClean="0">
                <a:ea typeface="ＭＳ Ｐゴシック" charset="-128"/>
                <a:cs typeface="ＭＳ Ｐゴシック" charset="-128"/>
              </a:rPr>
              <a:t>CE-IVD-</a:t>
            </a:r>
            <a:r>
              <a:rPr lang="uk-UA" altLang="fr-FR" sz="1400" dirty="0" smtClean="0">
                <a:ea typeface="ＭＳ Ｐゴシック" charset="-128"/>
                <a:cs typeface="ＭＳ Ｐゴシック" charset="-128"/>
              </a:rPr>
              <a:t>аналізів, лабораторно розроблених аналізів або будь-яких інших аналізів, що представляють інтерес, просто на вимогу</a:t>
            </a:r>
          </a:p>
          <a:p>
            <a:pPr marL="712788" marR="0" lvl="0" indent="-363538" eaLnBrk="0" fontAlgn="base" hangingPunct="0">
              <a:lnSpc>
                <a:spcPct val="114000"/>
              </a:lnSpc>
              <a:spcBef>
                <a:spcPts val="600"/>
              </a:spcBef>
              <a:spcAft>
                <a:spcPts val="600"/>
              </a:spcAft>
              <a:buClrTx/>
              <a:buSzPts val="1000"/>
              <a:buFontTx/>
              <a:buNone/>
              <a:tabLst/>
            </a:pPr>
            <a:r>
              <a:rPr lang="uk-UA" altLang="fr-FR" sz="1400" dirty="0" smtClean="0">
                <a:ea typeface="ＭＳ Ｐゴシック" charset="-128"/>
                <a:cs typeface="ＭＳ Ｐゴシック" charset="-128"/>
              </a:rPr>
              <a:t> Персоналізоване меню можна створити, зберігаючи панель тестів</a:t>
            </a:r>
            <a:endParaRPr lang="en-US" altLang="fr-FR" sz="1400" dirty="0">
              <a:ea typeface="ＭＳ Ｐゴシック" charset="-128"/>
              <a:cs typeface="ＭＳ Ｐゴシック" charset="-128"/>
            </a:endParaRPr>
          </a:p>
        </p:txBody>
      </p:sp>
      <p:sp>
        <p:nvSpPr>
          <p:cNvPr id="33" name="Rectangle à coins arrondis 32"/>
          <p:cNvSpPr/>
          <p:nvPr/>
        </p:nvSpPr>
        <p:spPr>
          <a:xfrm>
            <a:off x="1960282" y="6099243"/>
            <a:ext cx="4308160" cy="398834"/>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Спрощений РОБОЧИЙ ПОТІК</a:t>
            </a:r>
            <a:endParaRPr lang="fr-FR" sz="1400" dirty="0">
              <a:solidFill>
                <a:schemeClr val="tx1"/>
              </a:solidFill>
              <a:ea typeface="ＭＳ Ｐゴシック" charset="-128"/>
              <a:cs typeface="ＭＳ Ｐゴシック" charset="-128"/>
            </a:endParaRPr>
          </a:p>
        </p:txBody>
      </p:sp>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068" y="5956446"/>
            <a:ext cx="675323" cy="675323"/>
          </a:xfrm>
          <a:prstGeom prst="rect">
            <a:avLst/>
          </a:prstGeom>
        </p:spPr>
      </p:pic>
      <p:sp>
        <p:nvSpPr>
          <p:cNvPr id="16" name="Rectangle à coins arrondis 15"/>
          <p:cNvSpPr/>
          <p:nvPr/>
        </p:nvSpPr>
        <p:spPr>
          <a:xfrm>
            <a:off x="1971068" y="1474107"/>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Повна АВТОМАТИЗАЦІЯ</a:t>
            </a:r>
            <a:endParaRPr lang="fr-FR" sz="1400" dirty="0">
              <a:solidFill>
                <a:schemeClr val="tx1"/>
              </a:solidFill>
              <a:ea typeface="ＭＳ Ｐゴシック" charset="-128"/>
              <a:cs typeface="ＭＳ Ｐゴシック" charset="-128"/>
            </a:endParaRP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126" y="1385883"/>
            <a:ext cx="675323" cy="675323"/>
          </a:xfrm>
          <a:prstGeom prst="rect">
            <a:avLst/>
          </a:prstGeom>
        </p:spPr>
      </p:pic>
      <p:sp>
        <p:nvSpPr>
          <p:cNvPr id="15" name="Rectangle à coins arrondis 14"/>
          <p:cNvSpPr/>
          <p:nvPr/>
        </p:nvSpPr>
        <p:spPr>
          <a:xfrm>
            <a:off x="1965675" y="2115784"/>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Ефективна ПРОДУКТИВНІСТЬ</a:t>
            </a:r>
            <a:endParaRPr lang="fr-FR" sz="1400" dirty="0">
              <a:solidFill>
                <a:schemeClr val="tx1"/>
              </a:solidFill>
              <a:ea typeface="ＭＳ Ｐゴシック" charset="-128"/>
              <a:cs typeface="ＭＳ Ｐゴシック" charset="-128"/>
            </a:endParaRP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5733" y="2027628"/>
            <a:ext cx="675323" cy="675323"/>
          </a:xfrm>
          <a:prstGeom prst="rect">
            <a:avLst/>
          </a:prstGeom>
        </p:spPr>
      </p:pic>
      <p:sp>
        <p:nvSpPr>
          <p:cNvPr id="19" name="Rectangle à coins arrondis 18"/>
          <p:cNvSpPr/>
          <p:nvPr/>
        </p:nvSpPr>
        <p:spPr>
          <a:xfrm>
            <a:off x="1960282" y="2762996"/>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Неперевершена ГНУЧКІСТЬ</a:t>
            </a:r>
            <a:endParaRPr lang="fr-FR" sz="1400" dirty="0">
              <a:solidFill>
                <a:schemeClr val="tx1"/>
              </a:solidFill>
              <a:ea typeface="ＭＳ Ｐゴシック" charset="-128"/>
              <a:cs typeface="ＭＳ Ｐゴシック" charset="-128"/>
            </a:endParaRPr>
          </a:p>
        </p:txBody>
      </p:sp>
      <p:pic>
        <p:nvPicPr>
          <p:cNvPr id="20" name="Imag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0340" y="2673329"/>
            <a:ext cx="675323" cy="675323"/>
          </a:xfrm>
          <a:prstGeom prst="rect">
            <a:avLst/>
          </a:prstGeom>
        </p:spPr>
      </p:pic>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733" y="3307460"/>
            <a:ext cx="675323" cy="675323"/>
          </a:xfrm>
          <a:prstGeom prst="rect">
            <a:avLst/>
          </a:prstGeom>
        </p:spPr>
      </p:pic>
      <p:sp>
        <p:nvSpPr>
          <p:cNvPr id="22" name="ZoneTexte 21"/>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23" name="Imag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37" y="1351642"/>
            <a:ext cx="2039669" cy="1147314"/>
          </a:xfrm>
          <a:prstGeom prst="rect">
            <a:avLst/>
          </a:prstGeom>
        </p:spPr>
      </p:pic>
    </p:spTree>
    <p:extLst>
      <p:ext uri="{BB962C8B-B14F-4D97-AF65-F5344CB8AC3E}">
        <p14:creationId xmlns:p14="http://schemas.microsoft.com/office/powerpoint/2010/main" val="210217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031032" y="238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dirty="0" smtClean="0">
                <a:solidFill>
                  <a:schemeClr val="bg1">
                    <a:lumMod val="50000"/>
                  </a:schemeClr>
                </a:solidFill>
              </a:rPr>
              <a:t>Переваги</a:t>
            </a:r>
            <a:endParaRPr lang="en-US" sz="3600" dirty="0" smtClean="0">
              <a:solidFill>
                <a:schemeClr val="bg1">
                  <a:lumMod val="50000"/>
                </a:schemeClr>
              </a:solidFill>
            </a:endParaRPr>
          </a:p>
        </p:txBody>
      </p:sp>
      <p:cxnSp>
        <p:nvCxnSpPr>
          <p:cNvPr id="9" name="Connecteur droit 6"/>
          <p:cNvCxnSpPr/>
          <p:nvPr/>
        </p:nvCxnSpPr>
        <p:spPr>
          <a:xfrm>
            <a:off x="4499992" y="1153730"/>
            <a:ext cx="4644008" cy="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272512" y="4081377"/>
            <a:ext cx="8655801" cy="2533431"/>
          </a:xfrm>
          <a:prstGeom prst="roundRect">
            <a:avLst>
              <a:gd name="adj" fmla="val 4005"/>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712788" indent="-363538" eaLnBrk="0" fontAlgn="base" hangingPunct="0">
              <a:lnSpc>
                <a:spcPct val="114000"/>
              </a:lnSpc>
              <a:spcBef>
                <a:spcPts val="600"/>
              </a:spcBef>
              <a:spcAft>
                <a:spcPts val="600"/>
              </a:spcAft>
              <a:buSzPts val="1000"/>
            </a:pPr>
            <a:endParaRPr lang="fr-FR" sz="1400" b="1" dirty="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r>
              <a:rPr lang="uk-UA" sz="1400" b="1" dirty="0" smtClean="0">
                <a:solidFill>
                  <a:schemeClr val="tx1"/>
                </a:solidFill>
                <a:ea typeface="ＭＳ Ｐゴシック" charset="-128"/>
                <a:cs typeface="ＭＳ Ｐゴシック" charset="-128"/>
              </a:rPr>
              <a:t>Спрощений РОБОЧИЙ ПОТІК</a:t>
            </a:r>
            <a:endParaRPr lang="fr-FR" sz="1400" b="1" dirty="0" smtClean="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smtClean="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smtClean="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smtClean="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a:solidFill>
                <a:schemeClr val="tx1"/>
              </a:solidFill>
              <a:ea typeface="ＭＳ Ｐゴシック" charset="-128"/>
              <a:cs typeface="ＭＳ Ｐゴシック" charset="-128"/>
            </a:endParaRPr>
          </a:p>
          <a:p>
            <a:pPr marL="446088" indent="-446088" eaLnBrk="0" fontAlgn="base" hangingPunct="0">
              <a:lnSpc>
                <a:spcPct val="114000"/>
              </a:lnSpc>
              <a:spcAft>
                <a:spcPct val="0"/>
              </a:spcAft>
              <a:buBlip>
                <a:blip r:embed="rId2"/>
              </a:buBlip>
            </a:pPr>
            <a:endParaRPr lang="fr-FR" sz="1400" dirty="0">
              <a:solidFill>
                <a:schemeClr val="tx1"/>
              </a:solidFill>
              <a:ea typeface="ＭＳ Ｐゴシック" charset="-128"/>
              <a:cs typeface="ＭＳ Ｐゴシック" charset="-128"/>
            </a:endParaRPr>
          </a:p>
        </p:txBody>
      </p:sp>
      <p:sp>
        <p:nvSpPr>
          <p:cNvPr id="16" name="Rectangle à coins arrondis 15"/>
          <p:cNvSpPr/>
          <p:nvPr/>
        </p:nvSpPr>
        <p:spPr>
          <a:xfrm>
            <a:off x="1971068" y="1474107"/>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Повна АВТОМАТИЗАЦІЯ</a:t>
            </a:r>
            <a:endParaRPr lang="fr-FR" sz="1400" dirty="0">
              <a:solidFill>
                <a:schemeClr val="tx1"/>
              </a:solidFill>
              <a:ea typeface="ＭＳ Ｐゴシック" charset="-128"/>
              <a:cs typeface="ＭＳ Ｐゴシック" charset="-128"/>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126" y="1385883"/>
            <a:ext cx="675323" cy="675323"/>
          </a:xfrm>
          <a:prstGeom prst="rect">
            <a:avLst/>
          </a:prstGeom>
        </p:spPr>
      </p:pic>
      <p:sp>
        <p:nvSpPr>
          <p:cNvPr id="15" name="Rectangle à coins arrondis 14"/>
          <p:cNvSpPr/>
          <p:nvPr/>
        </p:nvSpPr>
        <p:spPr>
          <a:xfrm>
            <a:off x="1965675" y="2115784"/>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Ефективна ПРОДУКТИВНІСТЬ</a:t>
            </a:r>
            <a:endParaRPr lang="fr-FR" sz="1400" dirty="0">
              <a:solidFill>
                <a:schemeClr val="tx1"/>
              </a:solidFill>
              <a:ea typeface="ＭＳ Ｐゴシック" charset="-128"/>
              <a:cs typeface="ＭＳ Ｐゴシック" charset="-128"/>
            </a:endParaRP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5733" y="2027628"/>
            <a:ext cx="675323" cy="675323"/>
          </a:xfrm>
          <a:prstGeom prst="rect">
            <a:avLst/>
          </a:prstGeom>
        </p:spPr>
      </p:pic>
      <p:sp>
        <p:nvSpPr>
          <p:cNvPr id="19" name="Rectangle à coins arrondis 18"/>
          <p:cNvSpPr/>
          <p:nvPr/>
        </p:nvSpPr>
        <p:spPr>
          <a:xfrm>
            <a:off x="1960282" y="2762996"/>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Неперевершена ГНУЧКІСТЬ</a:t>
            </a:r>
            <a:endParaRPr lang="fr-FR" sz="1400" dirty="0">
              <a:solidFill>
                <a:schemeClr val="tx1"/>
              </a:solidFill>
              <a:ea typeface="ＭＳ Ｐゴシック" charset="-128"/>
              <a:cs typeface="ＭＳ Ｐゴシック" charset="-128"/>
            </a:endParaRPr>
          </a:p>
        </p:txBody>
      </p:sp>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340" y="2673329"/>
            <a:ext cx="675323" cy="675323"/>
          </a:xfrm>
          <a:prstGeom prst="rect">
            <a:avLst/>
          </a:prstGeom>
        </p:spPr>
      </p:pic>
      <p:sp>
        <p:nvSpPr>
          <p:cNvPr id="23" name="Rectangle à coins arrondis 22"/>
          <p:cNvSpPr/>
          <p:nvPr/>
        </p:nvSpPr>
        <p:spPr>
          <a:xfrm>
            <a:off x="1971068" y="3428019"/>
            <a:ext cx="4308160" cy="496469"/>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446088" indent="-446088" eaLnBrk="0" fontAlgn="base" hangingPunct="0">
              <a:lnSpc>
                <a:spcPct val="114000"/>
              </a:lnSpc>
              <a:spcAft>
                <a:spcPct val="0"/>
              </a:spcAft>
              <a:buBlip>
                <a:blip r:embed="rId2"/>
              </a:buBlip>
            </a:pPr>
            <a:r>
              <a:rPr lang="uk-UA" sz="1400" dirty="0" smtClean="0">
                <a:solidFill>
                  <a:schemeClr val="tx1"/>
                </a:solidFill>
                <a:ea typeface="ＭＳ Ｐゴシック" charset="-128"/>
                <a:cs typeface="ＭＳ Ｐゴシック" charset="-128"/>
              </a:rPr>
              <a:t>Необмежене МЕНЮ</a:t>
            </a:r>
            <a:endParaRPr lang="fr-FR" sz="1400" dirty="0">
              <a:solidFill>
                <a:schemeClr val="tx1"/>
              </a:solidFill>
              <a:ea typeface="ＭＳ Ｐゴシック" charset="-128"/>
              <a:cs typeface="ＭＳ Ｐゴシック" charset="-128"/>
            </a:endParaRPr>
          </a:p>
        </p:txBody>
      </p:sp>
      <p:pic>
        <p:nvPicPr>
          <p:cNvPr id="24" name="Imag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1126" y="3348802"/>
            <a:ext cx="675323" cy="675323"/>
          </a:xfrm>
          <a:prstGeom prst="rect">
            <a:avLst/>
          </a:prstGeom>
        </p:spPr>
      </p:pic>
      <p:graphicFrame>
        <p:nvGraphicFramePr>
          <p:cNvPr id="25" name="Diagramme 24"/>
          <p:cNvGraphicFramePr/>
          <p:nvPr>
            <p:extLst>
              <p:ext uri="{D42A27DB-BD31-4B8C-83A1-F6EECF244321}">
                <p14:modId xmlns:p14="http://schemas.microsoft.com/office/powerpoint/2010/main" val="3492440074"/>
              </p:ext>
            </p:extLst>
          </p:nvPr>
        </p:nvGraphicFramePr>
        <p:xfrm>
          <a:off x="381868" y="4709537"/>
          <a:ext cx="8466097" cy="2977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Text Box 2"/>
          <p:cNvSpPr txBox="1">
            <a:spLocks noChangeArrowheads="1"/>
          </p:cNvSpPr>
          <p:nvPr/>
        </p:nvSpPr>
        <p:spPr bwMode="auto">
          <a:xfrm>
            <a:off x="426733" y="4960829"/>
            <a:ext cx="2004308" cy="1634524"/>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177800" lvl="0" indent="-177800" eaLnBrk="0" fontAlgn="base" hangingPunct="0">
              <a:spcAft>
                <a:spcPct val="0"/>
              </a:spcAft>
              <a:buSzPts val="1000"/>
              <a:buFont typeface="Symbol" panose="05050102010706020507" pitchFamily="18" charset="2"/>
              <a:buChar char="·"/>
            </a:pPr>
            <a:r>
              <a:rPr lang="ru-RU" altLang="fr-FR" sz="1200" dirty="0" err="1" smtClean="0">
                <a:solidFill>
                  <a:srgbClr val="000000"/>
                </a:solidFill>
              </a:rPr>
              <a:t>Попередньо</a:t>
            </a:r>
            <a:r>
              <a:rPr lang="ru-RU" altLang="fr-FR" sz="1200" dirty="0" smtClean="0">
                <a:solidFill>
                  <a:srgbClr val="000000"/>
                </a:solidFill>
              </a:rPr>
              <a:t> </a:t>
            </a:r>
            <a:r>
              <a:rPr lang="ru-RU" altLang="fr-FR" sz="1200" dirty="0" err="1" smtClean="0">
                <a:solidFill>
                  <a:srgbClr val="000000"/>
                </a:solidFill>
              </a:rPr>
              <a:t>запрограмовані</a:t>
            </a:r>
            <a:r>
              <a:rPr lang="ru-RU" altLang="fr-FR" sz="1200" dirty="0" smtClean="0">
                <a:solidFill>
                  <a:srgbClr val="000000"/>
                </a:solidFill>
              </a:rPr>
              <a:t> </a:t>
            </a:r>
            <a:r>
              <a:rPr lang="ru-RU" altLang="fr-FR" sz="1200" dirty="0" err="1" smtClean="0">
                <a:solidFill>
                  <a:srgbClr val="000000"/>
                </a:solidFill>
              </a:rPr>
              <a:t>аналізи</a:t>
            </a:r>
            <a:r>
              <a:rPr lang="ru-RU" altLang="fr-FR" sz="1200" dirty="0" smtClean="0">
                <a:solidFill>
                  <a:srgbClr val="000000"/>
                </a:solidFill>
              </a:rPr>
              <a:t> для кожного </a:t>
            </a:r>
            <a:r>
              <a:rPr lang="ru-RU" altLang="fr-FR" sz="1200" dirty="0" err="1" smtClean="0">
                <a:solidFill>
                  <a:srgbClr val="000000"/>
                </a:solidFill>
              </a:rPr>
              <a:t>зразка</a:t>
            </a:r>
            <a:endParaRPr lang="ru-RU" altLang="fr-FR" sz="1200" dirty="0" smtClean="0">
              <a:solidFill>
                <a:srgbClr val="000000"/>
              </a:solidFill>
            </a:endParaRPr>
          </a:p>
          <a:p>
            <a:pPr marL="177800" lvl="0" indent="-177800" eaLnBrk="0" fontAlgn="base" hangingPunct="0">
              <a:spcAft>
                <a:spcPct val="0"/>
              </a:spcAft>
              <a:buSzPts val="1000"/>
              <a:buFont typeface="Symbol" panose="05050102010706020507" pitchFamily="18" charset="2"/>
              <a:buChar char="·"/>
            </a:pPr>
            <a:r>
              <a:rPr lang="ru-RU" altLang="fr-FR" sz="1200" dirty="0" smtClean="0">
                <a:solidFill>
                  <a:srgbClr val="000000"/>
                </a:solidFill>
              </a:rPr>
              <a:t>  </a:t>
            </a:r>
            <a:r>
              <a:rPr lang="ru-RU" altLang="fr-FR" sz="1200" dirty="0" err="1" smtClean="0">
                <a:solidFill>
                  <a:srgbClr val="000000"/>
                </a:solidFill>
              </a:rPr>
              <a:t>Множинна</a:t>
            </a:r>
            <a:r>
              <a:rPr lang="ru-RU" altLang="fr-FR" sz="1200" dirty="0" smtClean="0">
                <a:solidFill>
                  <a:srgbClr val="000000"/>
                </a:solidFill>
              </a:rPr>
              <a:t> ПЛР </a:t>
            </a:r>
            <a:r>
              <a:rPr lang="ru-RU" altLang="fr-FR" sz="1200" dirty="0" err="1" smtClean="0">
                <a:solidFill>
                  <a:srgbClr val="000000"/>
                </a:solidFill>
              </a:rPr>
              <a:t>від</a:t>
            </a:r>
            <a:r>
              <a:rPr lang="ru-RU" altLang="fr-FR" sz="1200" dirty="0" smtClean="0">
                <a:solidFill>
                  <a:srgbClr val="000000"/>
                </a:solidFill>
              </a:rPr>
              <a:t> одного </a:t>
            </a:r>
            <a:r>
              <a:rPr lang="ru-RU" altLang="fr-FR" sz="1200" dirty="0" err="1" smtClean="0">
                <a:solidFill>
                  <a:srgbClr val="000000"/>
                </a:solidFill>
              </a:rPr>
              <a:t>зразка</a:t>
            </a:r>
            <a:endParaRPr lang="ru-RU" altLang="fr-FR" sz="1200" dirty="0" smtClean="0">
              <a:solidFill>
                <a:srgbClr val="000000"/>
              </a:solidFill>
            </a:endParaRPr>
          </a:p>
          <a:p>
            <a:pPr marL="177800" lvl="0" indent="-177800" eaLnBrk="0" fontAlgn="base" hangingPunct="0">
              <a:spcAft>
                <a:spcPct val="0"/>
              </a:spcAft>
              <a:buSzPts val="1000"/>
              <a:buFont typeface="Symbol" panose="05050102010706020507" pitchFamily="18" charset="2"/>
              <a:buChar char="·"/>
            </a:pPr>
            <a:r>
              <a:rPr lang="ru-RU" altLang="fr-FR" sz="1200" dirty="0" smtClean="0">
                <a:solidFill>
                  <a:srgbClr val="000000"/>
                </a:solidFill>
              </a:rPr>
              <a:t>  </a:t>
            </a:r>
            <a:r>
              <a:rPr lang="ru-RU" altLang="fr-FR" sz="1200" dirty="0" err="1" smtClean="0">
                <a:solidFill>
                  <a:srgbClr val="000000"/>
                </a:solidFill>
              </a:rPr>
              <a:t>Програмування</a:t>
            </a:r>
            <a:r>
              <a:rPr lang="ru-RU" altLang="fr-FR" sz="1200" dirty="0" smtClean="0">
                <a:solidFill>
                  <a:srgbClr val="000000"/>
                </a:solidFill>
              </a:rPr>
              <a:t> тесту </a:t>
            </a:r>
            <a:r>
              <a:rPr lang="ru-RU" altLang="fr-FR" sz="1200" dirty="0" err="1" smtClean="0">
                <a:solidFill>
                  <a:srgbClr val="000000"/>
                </a:solidFill>
              </a:rPr>
              <a:t>довільного</a:t>
            </a:r>
            <a:r>
              <a:rPr lang="ru-RU" altLang="fr-FR" sz="1200" dirty="0" smtClean="0">
                <a:solidFill>
                  <a:srgbClr val="000000"/>
                </a:solidFill>
              </a:rPr>
              <a:t> доступу</a:t>
            </a:r>
            <a:endParaRPr kumimoji="0" lang="fr-FR" altLang="fr-FR" sz="1200" b="0" i="0" u="none" strike="noStrike" cap="none" normalizeH="0" baseline="0" dirty="0" smtClean="0">
              <a:ln>
                <a:noFill/>
              </a:ln>
              <a:solidFill>
                <a:schemeClr val="tx1"/>
              </a:solidFill>
              <a:effectLst/>
            </a:endParaRPr>
          </a:p>
        </p:txBody>
      </p:sp>
      <p:sp>
        <p:nvSpPr>
          <p:cNvPr id="27" name="Text Box 3"/>
          <p:cNvSpPr txBox="1">
            <a:spLocks noChangeArrowheads="1"/>
          </p:cNvSpPr>
          <p:nvPr/>
        </p:nvSpPr>
        <p:spPr bwMode="auto">
          <a:xfrm>
            <a:off x="2538022" y="4960828"/>
            <a:ext cx="1975941" cy="1663708"/>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L="177800" marR="0" lvl="0" indent="-177800" eaLnBrk="0" fontAlgn="base" hangingPunct="0">
              <a:lnSpc>
                <a:spcPct val="100000"/>
              </a:lnSpc>
              <a:spcAft>
                <a:spcPct val="0"/>
              </a:spcAft>
              <a:buClrTx/>
              <a:buSzPts val="1000"/>
              <a:buFont typeface="Symbol" panose="05050102010706020507" pitchFamily="18" charset="2"/>
              <a:buChar char="·"/>
              <a:tabLst/>
              <a:defRPr kumimoji="0" sz="1200" b="0" i="0" u="none" strike="noStrike" cap="none" normalizeH="0" baseline="0">
                <a:ln>
                  <a:noFill/>
                </a:ln>
                <a:solidFill>
                  <a:srgbClr val="000000"/>
                </a:solidFill>
                <a:effectLst/>
              </a:defRPr>
            </a:lvl1pPr>
          </a:lstStyle>
          <a:p>
            <a:r>
              <a:rPr lang="uk-UA" altLang="fr-FR" dirty="0" smtClean="0"/>
              <a:t>Змішані зразки різних матриць</a:t>
            </a:r>
          </a:p>
          <a:p>
            <a:r>
              <a:rPr lang="uk-UA" altLang="fr-FR" dirty="0" smtClean="0"/>
              <a:t>  </a:t>
            </a:r>
            <a:r>
              <a:rPr lang="fr-FR" altLang="fr-FR" dirty="0" smtClean="0"/>
              <a:t>ELITe InGenius SP 200 </a:t>
            </a:r>
            <a:r>
              <a:rPr lang="uk-UA" altLang="fr-FR" dirty="0" smtClean="0"/>
              <a:t>і </a:t>
            </a:r>
            <a:r>
              <a:rPr lang="uk-UA" altLang="fr-FR" dirty="0" err="1" smtClean="0"/>
              <a:t>ПЛР-касета</a:t>
            </a:r>
            <a:endParaRPr lang="uk-UA" altLang="fr-FR" dirty="0" smtClean="0"/>
          </a:p>
          <a:p>
            <a:r>
              <a:rPr lang="uk-UA" altLang="fr-FR" dirty="0" smtClean="0"/>
              <a:t>  ЗТ- ПЛР реагенти: змішані параметри</a:t>
            </a:r>
            <a:endParaRPr lang="fr-FR" altLang="fr-FR" dirty="0"/>
          </a:p>
        </p:txBody>
      </p:sp>
      <p:sp>
        <p:nvSpPr>
          <p:cNvPr id="28" name="Text Box 4"/>
          <p:cNvSpPr txBox="1">
            <a:spLocks noChangeArrowheads="1"/>
          </p:cNvSpPr>
          <p:nvPr/>
        </p:nvSpPr>
        <p:spPr bwMode="auto">
          <a:xfrm>
            <a:off x="6637507" y="4979234"/>
            <a:ext cx="1971472" cy="1596664"/>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L="177800" marR="0" lvl="0" indent="-177800" eaLnBrk="0" fontAlgn="base" hangingPunct="0">
              <a:lnSpc>
                <a:spcPct val="100000"/>
              </a:lnSpc>
              <a:spcAft>
                <a:spcPct val="0"/>
              </a:spcAft>
              <a:buClrTx/>
              <a:buSzPts val="1000"/>
              <a:buFont typeface="Symbol" panose="05050102010706020507" pitchFamily="18" charset="2"/>
              <a:buChar char="·"/>
              <a:tabLst/>
              <a:defRPr kumimoji="0" sz="1200" b="0" i="0" u="none" strike="noStrike" cap="none" normalizeH="0" baseline="0">
                <a:ln>
                  <a:noFill/>
                </a:ln>
                <a:solidFill>
                  <a:srgbClr val="000000"/>
                </a:solidFill>
                <a:effectLst/>
              </a:defRPr>
            </a:lvl1pPr>
          </a:lstStyle>
          <a:p>
            <a:r>
              <a:rPr lang="ru-RU" altLang="fr-FR" dirty="0" err="1" smtClean="0"/>
              <a:t>Затвердити</a:t>
            </a:r>
            <a:r>
              <a:rPr lang="ru-RU" altLang="fr-FR" dirty="0" smtClean="0"/>
              <a:t> результат</a:t>
            </a:r>
          </a:p>
          <a:p>
            <a:r>
              <a:rPr lang="ru-RU" altLang="fr-FR" dirty="0" err="1" smtClean="0"/>
              <a:t>Роздрукувати</a:t>
            </a:r>
            <a:r>
              <a:rPr lang="ru-RU" altLang="fr-FR" dirty="0" smtClean="0"/>
              <a:t> </a:t>
            </a:r>
            <a:r>
              <a:rPr lang="ru-RU" altLang="fr-FR" dirty="0" err="1" smtClean="0"/>
              <a:t>звіт</a:t>
            </a:r>
            <a:endParaRPr lang="ru-RU" altLang="fr-FR" dirty="0" smtClean="0"/>
          </a:p>
          <a:p>
            <a:r>
              <a:rPr lang="ru-RU" altLang="fr-FR" dirty="0" err="1" smtClean="0"/>
              <a:t>Завантажити</a:t>
            </a:r>
            <a:r>
              <a:rPr lang="ru-RU" altLang="fr-FR" dirty="0" smtClean="0"/>
              <a:t> </a:t>
            </a:r>
            <a:r>
              <a:rPr lang="ru-RU" altLang="fr-FR" dirty="0" err="1" smtClean="0"/>
              <a:t>дані</a:t>
            </a:r>
            <a:r>
              <a:rPr lang="ru-RU" altLang="fr-FR" dirty="0" smtClean="0"/>
              <a:t> в LIS</a:t>
            </a:r>
            <a:endParaRPr lang="fr-FR" altLang="fr-FR" dirty="0"/>
          </a:p>
        </p:txBody>
      </p:sp>
      <p:sp>
        <p:nvSpPr>
          <p:cNvPr id="29" name="Text Box 5"/>
          <p:cNvSpPr txBox="1">
            <a:spLocks noChangeArrowheads="1"/>
          </p:cNvSpPr>
          <p:nvPr/>
        </p:nvSpPr>
        <p:spPr bwMode="auto">
          <a:xfrm>
            <a:off x="4554585" y="4965295"/>
            <a:ext cx="1986532" cy="1649514"/>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L="177800" marR="0" lvl="0" indent="-177800" eaLnBrk="0" fontAlgn="base" hangingPunct="0">
              <a:lnSpc>
                <a:spcPct val="100000"/>
              </a:lnSpc>
              <a:spcAft>
                <a:spcPct val="0"/>
              </a:spcAft>
              <a:buClrTx/>
              <a:buSzPts val="1000"/>
              <a:buFont typeface="Symbol" panose="05050102010706020507" pitchFamily="18" charset="2"/>
              <a:buChar char="·"/>
              <a:tabLst/>
              <a:defRPr kumimoji="0" sz="1200" b="0" i="0" u="none" strike="noStrike" cap="none" normalizeH="0" baseline="0">
                <a:ln>
                  <a:noFill/>
                </a:ln>
                <a:solidFill>
                  <a:srgbClr val="000000"/>
                </a:solidFill>
                <a:effectLst/>
              </a:defRPr>
            </a:lvl1pPr>
          </a:lstStyle>
          <a:p>
            <a:r>
              <a:rPr lang="fr-FR" altLang="fr-FR" dirty="0" smtClean="0"/>
              <a:t>Walk-away</a:t>
            </a:r>
            <a:r>
              <a:rPr lang="ru-RU" altLang="fr-FR" dirty="0" smtClean="0"/>
              <a:t> (</a:t>
            </a:r>
            <a:r>
              <a:rPr lang="ru-RU" altLang="fr-FR" dirty="0" err="1" smtClean="0"/>
              <a:t>повна</a:t>
            </a:r>
            <a:r>
              <a:rPr lang="ru-RU" altLang="fr-FR" dirty="0" smtClean="0"/>
              <a:t> </a:t>
            </a:r>
            <a:r>
              <a:rPr lang="ru-RU" altLang="fr-FR" dirty="0" err="1" smtClean="0"/>
              <a:t>автоматизація</a:t>
            </a:r>
            <a:r>
              <a:rPr lang="ru-RU" altLang="fr-FR" dirty="0" smtClean="0"/>
              <a:t>)</a:t>
            </a:r>
            <a:endParaRPr lang="fr-FR" altLang="fr-FR" dirty="0"/>
          </a:p>
          <a:p>
            <a:r>
              <a:rPr lang="ru-RU" altLang="fr-FR" dirty="0" err="1" smtClean="0"/>
              <a:t>Гнучкий</a:t>
            </a:r>
            <a:r>
              <a:rPr lang="ru-RU" altLang="fr-FR" dirty="0" smtClean="0"/>
              <a:t> режим: </a:t>
            </a:r>
            <a:r>
              <a:rPr lang="ru-RU" altLang="fr-FR" dirty="0" err="1" smtClean="0"/>
              <a:t>витяг</a:t>
            </a:r>
            <a:r>
              <a:rPr lang="ru-RU" altLang="fr-FR" dirty="0" smtClean="0"/>
              <a:t> </a:t>
            </a:r>
            <a:r>
              <a:rPr lang="ru-RU" altLang="fr-FR" dirty="0" err="1" smtClean="0"/>
              <a:t>і</a:t>
            </a:r>
            <a:r>
              <a:rPr lang="ru-RU" altLang="fr-FR" dirty="0" smtClean="0"/>
              <a:t> / </a:t>
            </a:r>
            <a:r>
              <a:rPr lang="ru-RU" altLang="fr-FR" dirty="0" err="1" smtClean="0"/>
              <a:t>або</a:t>
            </a:r>
            <a:r>
              <a:rPr lang="ru-RU" altLang="fr-FR" dirty="0" smtClean="0"/>
              <a:t> </a:t>
            </a:r>
            <a:r>
              <a:rPr lang="ru-RU" altLang="fr-FR" dirty="0" err="1" smtClean="0"/>
              <a:t>посилення</a:t>
            </a:r>
            <a:r>
              <a:rPr lang="ru-RU" altLang="fr-FR" dirty="0" smtClean="0"/>
              <a:t> </a:t>
            </a:r>
            <a:r>
              <a:rPr lang="ru-RU" altLang="fr-FR" dirty="0" err="1" smtClean="0"/>
              <a:t>і</a:t>
            </a:r>
            <a:r>
              <a:rPr lang="ru-RU" altLang="fr-FR" dirty="0" smtClean="0"/>
              <a:t> </a:t>
            </a:r>
            <a:r>
              <a:rPr lang="ru-RU" altLang="fr-FR" dirty="0" err="1" smtClean="0"/>
              <a:t>виявлення</a:t>
            </a:r>
            <a:r>
              <a:rPr lang="ru-RU" altLang="fr-FR" dirty="0" smtClean="0"/>
              <a:t>, </a:t>
            </a:r>
            <a:r>
              <a:rPr lang="ru-RU" altLang="fr-FR" dirty="0" err="1" smtClean="0"/>
              <a:t>з</a:t>
            </a:r>
            <a:r>
              <a:rPr lang="ru-RU" altLang="fr-FR" dirty="0" smtClean="0"/>
              <a:t> </a:t>
            </a:r>
            <a:r>
              <a:rPr lang="ru-RU" altLang="fr-FR" dirty="0" err="1" smtClean="0"/>
              <a:t>можливістю</a:t>
            </a:r>
            <a:r>
              <a:rPr lang="ru-RU" altLang="fr-FR" dirty="0" smtClean="0"/>
              <a:t> </a:t>
            </a:r>
            <a:r>
              <a:rPr lang="ru-RU" altLang="fr-FR" dirty="0" err="1" smtClean="0"/>
              <a:t>кривої</a:t>
            </a:r>
            <a:r>
              <a:rPr lang="ru-RU" altLang="fr-FR" dirty="0" smtClean="0"/>
              <a:t> </a:t>
            </a:r>
            <a:r>
              <a:rPr lang="ru-RU" altLang="fr-FR" dirty="0" err="1" smtClean="0"/>
              <a:t>плавлення</a:t>
            </a:r>
            <a:r>
              <a:rPr lang="ru-RU" altLang="fr-FR" dirty="0" smtClean="0"/>
              <a:t>, </a:t>
            </a:r>
            <a:r>
              <a:rPr lang="ru-RU" altLang="fr-FR" dirty="0" err="1" smtClean="0"/>
              <a:t>автоматизовані</a:t>
            </a:r>
            <a:endParaRPr lang="fr-FR" altLang="fr-FR" dirty="0"/>
          </a:p>
        </p:txBody>
      </p:sp>
      <p:pic>
        <p:nvPicPr>
          <p:cNvPr id="32" name="Imag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61" y="3985722"/>
            <a:ext cx="675323" cy="675323"/>
          </a:xfrm>
          <a:prstGeom prst="rect">
            <a:avLst/>
          </a:prstGeom>
        </p:spPr>
      </p:pic>
      <p:sp>
        <p:nvSpPr>
          <p:cNvPr id="21" name="ZoneTexte 20"/>
          <p:cNvSpPr txBox="1"/>
          <p:nvPr/>
        </p:nvSpPr>
        <p:spPr>
          <a:xfrm>
            <a:off x="0" y="-92225"/>
            <a:ext cx="9144000" cy="646331"/>
          </a:xfrm>
          <a:prstGeom prst="rect">
            <a:avLst/>
          </a:prstGeom>
          <a:noFill/>
        </p:spPr>
        <p:txBody>
          <a:bodyPr wrap="square" rtlCol="0">
            <a:spAutoFit/>
          </a:bodyPr>
          <a:lstStyle/>
          <a:p>
            <a:r>
              <a:rPr lang="en-US" sz="3600" dirty="0" smtClean="0">
                <a:solidFill>
                  <a:schemeClr val="bg1"/>
                </a:solidFill>
              </a:rPr>
              <a:t>ELITe InGenius</a:t>
            </a:r>
            <a:r>
              <a:rPr lang="en-US" sz="2800" baseline="30000" dirty="0" smtClean="0">
                <a:solidFill>
                  <a:schemeClr val="bg1"/>
                </a:solidFill>
              </a:rPr>
              <a:t>™</a:t>
            </a:r>
            <a:endParaRPr lang="en-US" sz="2800" baseline="30000" dirty="0">
              <a:solidFill>
                <a:schemeClr val="bg1"/>
              </a:solidFill>
            </a:endParaRPr>
          </a:p>
        </p:txBody>
      </p:sp>
      <p:pic>
        <p:nvPicPr>
          <p:cNvPr id="22" name="Image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637" y="1351642"/>
            <a:ext cx="2039669" cy="1147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0655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26402</TotalTime>
  <Words>3650</Words>
  <Application>Microsoft Office PowerPoint</Application>
  <PresentationFormat>On-screen Show (4:3)</PresentationFormat>
  <Paragraphs>875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Arial</vt:lpstr>
      <vt:lpstr>Calibri</vt:lpstr>
      <vt:lpstr>Myriad Pro</vt:lpstr>
      <vt:lpstr>Symbol</vt:lpstr>
      <vt:lpstr>Times New Roman</vt:lpstr>
      <vt:lpstr>Wingdings</vt:lpstr>
      <vt:lpstr>Thème Office</vt:lpstr>
      <vt:lpstr>ELITe InGenius™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ELITe InGenius™</vt:lpstr>
      <vt:lpstr>ELITe InGenius™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Emmanuelle Pennacchio</dc:creator>
  <cp:lastModifiedBy>Алла Ницецька</cp:lastModifiedBy>
  <cp:revision>1520</cp:revision>
  <cp:lastPrinted>2015-03-19T19:05:29Z</cp:lastPrinted>
  <dcterms:created xsi:type="dcterms:W3CDTF">2012-09-30T20:36:09Z</dcterms:created>
  <dcterms:modified xsi:type="dcterms:W3CDTF">2022-08-22T10:39:50Z</dcterms:modified>
</cp:coreProperties>
</file>